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handoutMasterIdLst>
    <p:handoutMasterId r:id="rId58"/>
  </p:handout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10" r:id="rId18"/>
    <p:sldId id="311" r:id="rId19"/>
    <p:sldId id="312" r:id="rId20"/>
    <p:sldId id="313" r:id="rId21"/>
    <p:sldId id="257" r:id="rId22"/>
    <p:sldId id="259" r:id="rId23"/>
    <p:sldId id="260" r:id="rId24"/>
    <p:sldId id="261" r:id="rId25"/>
    <p:sldId id="262" r:id="rId26"/>
    <p:sldId id="263" r:id="rId27"/>
    <p:sldId id="265" r:id="rId28"/>
    <p:sldId id="266" r:id="rId29"/>
    <p:sldId id="267" r:id="rId30"/>
    <p:sldId id="268" r:id="rId31"/>
    <p:sldId id="258" r:id="rId32"/>
    <p:sldId id="269" r:id="rId33"/>
    <p:sldId id="270" r:id="rId34"/>
    <p:sldId id="271" r:id="rId35"/>
    <p:sldId id="272" r:id="rId36"/>
    <p:sldId id="273" r:id="rId37"/>
    <p:sldId id="274" r:id="rId38"/>
    <p:sldId id="275" r:id="rId39"/>
    <p:sldId id="276" r:id="rId40"/>
    <p:sldId id="277" r:id="rId41"/>
    <p:sldId id="309" r:id="rId42"/>
    <p:sldId id="278" r:id="rId43"/>
    <p:sldId id="280" r:id="rId44"/>
    <p:sldId id="281" r:id="rId45"/>
    <p:sldId id="282" r:id="rId46"/>
    <p:sldId id="283" r:id="rId47"/>
    <p:sldId id="284" r:id="rId48"/>
    <p:sldId id="285" r:id="rId49"/>
    <p:sldId id="286" r:id="rId50"/>
    <p:sldId id="287" r:id="rId51"/>
    <p:sldId id="288" r:id="rId52"/>
    <p:sldId id="289" r:id="rId53"/>
    <p:sldId id="290" r:id="rId54"/>
    <p:sldId id="308" r:id="rId55"/>
    <p:sldId id="307" r:id="rId5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B6BA9-F7D8-468B-B184-876140242BFD}" type="datetimeFigureOut">
              <a:rPr lang="nl-NL" smtClean="0"/>
              <a:pPr/>
              <a:t>16-10-2012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A9353-D9D4-4D94-85B2-32B227A643A0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043843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D8CFB-5B9C-4AF3-9B76-352DC24DF447}" type="datetimeFigureOut">
              <a:rPr lang="nl-NL" smtClean="0"/>
              <a:pPr/>
              <a:t>16-10-2012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26C96-4105-4961-96D7-4FFDDA5DC091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8495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474B6-7636-4BF9-8CBC-6B9F17837652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3253538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74259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4676116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961029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3914458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5928085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1616668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6445684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17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6445684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6445684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644568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1655337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20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6445684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21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7183005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9061380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8434000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24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924162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25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1295840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26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3237204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27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1381389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28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3653623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29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902302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8911321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30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0404427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31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4268039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32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5964081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33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677896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34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65812069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35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55427496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36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92309733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37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19017956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38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19311779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39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519232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85653615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40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70666741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41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70666741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42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0840520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43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83211822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44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54460977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45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78142549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46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74501194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47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8301800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48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38112872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49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356245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79402454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50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0072267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51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98699902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52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89071077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53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82234458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54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5697088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55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26350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540211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224911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831244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6C96-4105-4961-96D7-4FFDDA5DC091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932699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6B8FE47A-9D3D-4649-8750-C642D073F94A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Tweede kamerverkiezingen 2012  NRC en OverheidinNederland2012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777DC157-E19E-4B4A-8589-6CD1D58769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A1EF96AB-70B7-4A5E-9735-B98E4FA08DEF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 smtClean="0"/>
              <a:t>Tweede kamerverkiezingen 2012  NRC en OverheidinNederland2012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777DC157-E19E-4B4A-8589-6CD1D58769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35313CA6-9251-4AC4-8EA9-75DBC7B22AC3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 smtClean="0"/>
              <a:t>Tweede kamerverkiezingen 2012  NRC en OverheidinNederland2012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77DC157-E19E-4B4A-8589-6CD1D58769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065086B2-5CCE-4D20-BFC0-C4DE32D0FE04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r>
              <a:rPr lang="nl-NL" smtClean="0"/>
              <a:t>Tweede kamerverkiezingen 2012  NRC en OverheidinNederland2012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777DC157-E19E-4B4A-8589-6CD1D58769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3C0AAF9D-4D73-497D-B3D7-40DCEC420735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r>
              <a:rPr lang="nl-NL" smtClean="0"/>
              <a:t>Tweede kamerverkiezingen 2012  NRC en OverheidinNederland2012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777DC157-E19E-4B4A-8589-6CD1D58769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E3DBDBA0-0865-4459-BAAE-755E5E2CB94B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 smtClean="0"/>
              <a:t>Tweede kamerverkiezingen 2012  NRC en OverheidinNederland2012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777DC157-E19E-4B4A-8589-6CD1D58769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9F79CC7-EE92-4656-870A-FF07881F1094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 smtClean="0"/>
              <a:t>Tweede kamerverkiezingen 2012  NRC en OverheidinNederland2012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77DC157-E19E-4B4A-8589-6CD1D58769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D641C565-0D6C-4B7C-B82D-FB24EECAC994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r>
              <a:rPr lang="nl-NL" smtClean="0"/>
              <a:t>Tweede kamerverkiezingen 2012  NRC en OverheidinNederland2012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777DC157-E19E-4B4A-8589-6CD1D58769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E0D8A734-8847-417C-BCEB-EC7CE4214954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 smtClean="0"/>
              <a:t>Tweede kamerverkiezingen 2012  NRC en OverheidinNederland2012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777DC157-E19E-4B4A-8589-6CD1D58769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FAEB6D3-C41F-438B-8B6F-1C6A7EACE391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 smtClean="0"/>
              <a:t>Tweede kamerverkiezingen 2012  NRC en OverheidinNederland2012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77DC157-E19E-4B4A-8589-6CD1D58769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6ABAC9B-5831-4D57-9F9B-23C7A7E7B5B4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nl-NL" smtClean="0"/>
              <a:t>Tweede kamerverkiezingen 2012  NRC en OverheidinNederland2012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777DC157-E19E-4B4A-8589-6CD1D58769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98208643-4F1C-4672-9373-3B32AFAE2F27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Tweede kamerverkiezingen 2012  NRC en OverheidinNederland2012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DC157-E19E-4B4A-8589-6CD1D58769CF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-900000">
            <a:off x="361932" y="3595074"/>
            <a:ext cx="6637631" cy="160610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Tweede Kamerverkiezingen 2012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nl-NL" sz="5500" dirty="0" smtClean="0"/>
              <a:t>The </a:t>
            </a:r>
            <a:r>
              <a:rPr lang="nl-NL" sz="5500" dirty="0" err="1" smtClean="0"/>
              <a:t>day</a:t>
            </a:r>
            <a:r>
              <a:rPr lang="nl-NL" sz="5500" dirty="0" smtClean="0"/>
              <a:t> </a:t>
            </a:r>
            <a:r>
              <a:rPr lang="nl-NL" sz="5500" dirty="0" err="1" smtClean="0"/>
              <a:t>after</a:t>
            </a:r>
            <a:endParaRPr lang="nl-NL" sz="5500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D6F28-D597-4476-981F-12E9D0BA200A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107504" y="13881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404131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vindt u van een vaste zittingstermijn van vier jaar voor de Tweede Kamer?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Voorstander  </a:t>
            </a:r>
            <a:r>
              <a:rPr lang="nl-NL" dirty="0" smtClean="0"/>
              <a:t>  </a:t>
            </a:r>
            <a:r>
              <a:rPr lang="nl-NL" dirty="0" smtClean="0"/>
              <a:t>45%</a:t>
            </a:r>
          </a:p>
          <a:p>
            <a:r>
              <a:rPr lang="nl-NL" dirty="0" smtClean="0"/>
              <a:t>Tegenstander 50%</a:t>
            </a:r>
          </a:p>
          <a:p>
            <a:r>
              <a:rPr lang="nl-NL" dirty="0" smtClean="0"/>
              <a:t>Geen oordeel   5%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10</a:t>
            </a:fld>
            <a:endParaRPr lang="nl-NL" dirty="0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117660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1279198" y="3269400"/>
            <a:ext cx="6169386" cy="1695631"/>
          </a:xfrm>
        </p:spPr>
        <p:txBody>
          <a:bodyPr>
            <a:noAutofit/>
          </a:bodyPr>
          <a:lstStyle/>
          <a:p>
            <a:r>
              <a:rPr lang="nl-NL" sz="3800" dirty="0" smtClean="0"/>
              <a:t>Wat vindt u als het aantal voorkeurstemmen fractiedeelname bepaalt?</a:t>
            </a:r>
            <a:endParaRPr lang="nl-NL" sz="3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Voorstander    47%</a:t>
            </a:r>
          </a:p>
          <a:p>
            <a:r>
              <a:rPr lang="nl-NL" dirty="0" smtClean="0"/>
              <a:t>Tegenstander  48%</a:t>
            </a:r>
          </a:p>
          <a:p>
            <a:r>
              <a:rPr lang="nl-NL" dirty="0" smtClean="0"/>
              <a:t>Geen oordeel   4%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11</a:t>
            </a:fld>
            <a:endParaRPr lang="nl-NL" dirty="0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81199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vindt u als het aantal zetels in de Tweede Kamer daalt van 150 naar 100?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Voorstander   </a:t>
            </a:r>
            <a:r>
              <a:rPr lang="nl-NL" dirty="0" smtClean="0"/>
              <a:t>  27</a:t>
            </a:r>
            <a:r>
              <a:rPr lang="nl-NL" dirty="0" smtClean="0"/>
              <a:t>%</a:t>
            </a:r>
          </a:p>
          <a:p>
            <a:r>
              <a:rPr lang="nl-NL" dirty="0" smtClean="0"/>
              <a:t>Tegenstander </a:t>
            </a:r>
            <a:r>
              <a:rPr lang="nl-NL" dirty="0" smtClean="0"/>
              <a:t> 71</a:t>
            </a:r>
            <a:r>
              <a:rPr lang="nl-NL" dirty="0" smtClean="0"/>
              <a:t>%</a:t>
            </a:r>
          </a:p>
          <a:p>
            <a:r>
              <a:rPr lang="nl-NL" dirty="0" smtClean="0"/>
              <a:t>Geen oordeel   2%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12</a:t>
            </a:fld>
            <a:endParaRPr lang="nl-NL" dirty="0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8608184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vindt u van het afschaffen van de Eerste Kamer?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Voorstander   </a:t>
            </a:r>
            <a:r>
              <a:rPr lang="nl-NL" dirty="0" smtClean="0"/>
              <a:t>  20</a:t>
            </a:r>
            <a:r>
              <a:rPr lang="nl-NL" dirty="0" smtClean="0"/>
              <a:t>%</a:t>
            </a:r>
          </a:p>
          <a:p>
            <a:r>
              <a:rPr lang="nl-NL" dirty="0" smtClean="0"/>
              <a:t>Tegenstander</a:t>
            </a:r>
            <a:r>
              <a:rPr lang="nl-NL" dirty="0"/>
              <a:t> </a:t>
            </a:r>
            <a:r>
              <a:rPr lang="nl-NL" dirty="0" smtClean="0"/>
              <a:t> 75</a:t>
            </a:r>
            <a:r>
              <a:rPr lang="nl-NL" dirty="0" smtClean="0"/>
              <a:t>%</a:t>
            </a:r>
          </a:p>
          <a:p>
            <a:r>
              <a:rPr lang="nl-NL" dirty="0" smtClean="0"/>
              <a:t>Geen oordeel   5 %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13</a:t>
            </a:fld>
            <a:endParaRPr lang="nl-NL" dirty="0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072632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842743" y="3082242"/>
            <a:ext cx="5396771" cy="1695631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Wat is het oordeel over uw </a:t>
            </a:r>
            <a:r>
              <a:rPr lang="nl-NL" dirty="0" err="1" smtClean="0"/>
              <a:t>verkiezings-programma</a:t>
            </a:r>
            <a:r>
              <a:rPr lang="nl-NL" dirty="0" smtClean="0"/>
              <a:t>?</a:t>
            </a:r>
            <a:endParaRPr lang="nl-NL" dirty="0"/>
          </a:p>
        </p:txBody>
      </p:sp>
      <p:graphicFrame>
        <p:nvGraphicFramePr>
          <p:cNvPr id="9" name="Tijdelijke aanduiding voor inhou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5557300"/>
              </p:ext>
            </p:extLst>
          </p:nvPr>
        </p:nvGraphicFramePr>
        <p:xfrm>
          <a:off x="3479801" y="960438"/>
          <a:ext cx="526866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771"/>
                <a:gridCol w="1113893"/>
                <a:gridCol w="1129000"/>
                <a:gridCol w="1129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partij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(zeer)</a:t>
                      </a:r>
                      <a:r>
                        <a:rPr lang="nl-NL" baseline="0" dirty="0" smtClean="0"/>
                        <a:t> positief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neutraal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(zeer)</a:t>
                      </a:r>
                      <a:r>
                        <a:rPr lang="nl-NL" baseline="0" dirty="0" smtClean="0"/>
                        <a:t> negatief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100062" y="6204574"/>
            <a:ext cx="2601096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276927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844546" y="2989248"/>
            <a:ext cx="5450212" cy="1695631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Wat is de beeldvorming over het verkiezingscampagne van uw partij?</a:t>
            </a:r>
            <a:endParaRPr lang="nl-NL" dirty="0"/>
          </a:p>
        </p:txBody>
      </p:sp>
      <p:graphicFrame>
        <p:nvGraphicFramePr>
          <p:cNvPr id="9" name="Tijdelijke aanduiding voor inhou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99699674"/>
              </p:ext>
            </p:extLst>
          </p:nvPr>
        </p:nvGraphicFramePr>
        <p:xfrm>
          <a:off x="3479800" y="960438"/>
          <a:ext cx="526866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264"/>
                <a:gridCol w="966068"/>
                <a:gridCol w="1317166"/>
                <a:gridCol w="1317166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partij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(zeer)</a:t>
                      </a:r>
                      <a:r>
                        <a:rPr lang="nl-NL" baseline="0" dirty="0" smtClean="0"/>
                        <a:t> positief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neutraal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(zeer)</a:t>
                      </a:r>
                      <a:r>
                        <a:rPr lang="nl-NL" baseline="0" dirty="0" smtClean="0"/>
                        <a:t> negatief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66%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18%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101564" y="6193161"/>
            <a:ext cx="2512905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15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744872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982296" y="3121373"/>
            <a:ext cx="5733421" cy="1695631"/>
          </a:xfrm>
        </p:spPr>
        <p:txBody>
          <a:bodyPr>
            <a:noAutofit/>
          </a:bodyPr>
          <a:lstStyle/>
          <a:p>
            <a:r>
              <a:rPr lang="nl-NL" sz="3600" dirty="0" smtClean="0"/>
              <a:t>Wat is uw oordeel over de overtuigingskracht van uw lijsttrekker bij de verkiezingscampagne?</a:t>
            </a:r>
            <a:endParaRPr lang="nl-NL" sz="3600" dirty="0"/>
          </a:p>
        </p:txBody>
      </p:sp>
      <p:graphicFrame>
        <p:nvGraphicFramePr>
          <p:cNvPr id="9" name="Tijdelijke aanduiding voor inhou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59966279"/>
              </p:ext>
            </p:extLst>
          </p:nvPr>
        </p:nvGraphicFramePr>
        <p:xfrm>
          <a:off x="3479800" y="960438"/>
          <a:ext cx="490862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256"/>
                <a:gridCol w="1008112"/>
                <a:gridCol w="1080120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partij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(zeer)</a:t>
                      </a:r>
                      <a:r>
                        <a:rPr lang="nl-NL" baseline="0" dirty="0" smtClean="0"/>
                        <a:t> positief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neutraal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(zeer)</a:t>
                      </a:r>
                      <a:r>
                        <a:rPr lang="nl-NL" baseline="0" dirty="0" smtClean="0"/>
                        <a:t> negatief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099194" y="6211163"/>
            <a:ext cx="2652013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16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804116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982296" y="3121373"/>
            <a:ext cx="5733421" cy="1695631"/>
          </a:xfrm>
        </p:spPr>
        <p:txBody>
          <a:bodyPr>
            <a:noAutofit/>
          </a:bodyPr>
          <a:lstStyle/>
          <a:p>
            <a:r>
              <a:rPr lang="nl-NL" sz="3600" dirty="0" smtClean="0"/>
              <a:t>Wat is uw oordeel over de </a:t>
            </a:r>
            <a:r>
              <a:rPr lang="nl-NL" sz="3600" dirty="0" smtClean="0"/>
              <a:t>korte termijnvisie bij </a:t>
            </a:r>
            <a:r>
              <a:rPr lang="nl-NL" sz="3600" dirty="0" smtClean="0"/>
              <a:t>de verkiezingscampagne?</a:t>
            </a:r>
            <a:endParaRPr lang="nl-NL" sz="3600" dirty="0"/>
          </a:p>
        </p:txBody>
      </p:sp>
      <p:graphicFrame>
        <p:nvGraphicFramePr>
          <p:cNvPr id="9" name="Tijdelijke aanduiding voor inhou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59966279"/>
              </p:ext>
            </p:extLst>
          </p:nvPr>
        </p:nvGraphicFramePr>
        <p:xfrm>
          <a:off x="3479800" y="960438"/>
          <a:ext cx="490862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256"/>
                <a:gridCol w="1008112"/>
                <a:gridCol w="1080120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partij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(zeer)</a:t>
                      </a:r>
                      <a:r>
                        <a:rPr lang="nl-NL" baseline="0" dirty="0" smtClean="0"/>
                        <a:t> positief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neutraal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(zeer)</a:t>
                      </a:r>
                      <a:r>
                        <a:rPr lang="nl-NL" baseline="0" dirty="0" smtClean="0"/>
                        <a:t> negatief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099194" y="6211163"/>
            <a:ext cx="2652013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17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804116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982296" y="3121373"/>
            <a:ext cx="5733421" cy="1695631"/>
          </a:xfrm>
        </p:spPr>
        <p:txBody>
          <a:bodyPr>
            <a:noAutofit/>
          </a:bodyPr>
          <a:lstStyle/>
          <a:p>
            <a:r>
              <a:rPr lang="nl-NL" sz="3600" dirty="0" smtClean="0"/>
              <a:t>Wat is uw oordeel over de </a:t>
            </a:r>
            <a:r>
              <a:rPr lang="nl-NL" sz="3600" dirty="0" smtClean="0"/>
              <a:t>lange termijnvisie bij </a:t>
            </a:r>
            <a:r>
              <a:rPr lang="nl-NL" sz="3600" dirty="0" smtClean="0"/>
              <a:t>de verkiezingscampagne?</a:t>
            </a:r>
            <a:endParaRPr lang="nl-NL" sz="3600" dirty="0"/>
          </a:p>
        </p:txBody>
      </p:sp>
      <p:graphicFrame>
        <p:nvGraphicFramePr>
          <p:cNvPr id="9" name="Tijdelijke aanduiding voor inhou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59966279"/>
              </p:ext>
            </p:extLst>
          </p:nvPr>
        </p:nvGraphicFramePr>
        <p:xfrm>
          <a:off x="3479800" y="960438"/>
          <a:ext cx="490862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256"/>
                <a:gridCol w="1008112"/>
                <a:gridCol w="1080120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partij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(zeer)</a:t>
                      </a:r>
                      <a:r>
                        <a:rPr lang="nl-NL" baseline="0" dirty="0" smtClean="0"/>
                        <a:t> positief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neutraal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(zeer)</a:t>
                      </a:r>
                      <a:r>
                        <a:rPr lang="nl-NL" baseline="0" dirty="0" smtClean="0"/>
                        <a:t> negatief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099194" y="6211163"/>
            <a:ext cx="2652013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18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804116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982296" y="3121373"/>
            <a:ext cx="5733421" cy="1695631"/>
          </a:xfrm>
        </p:spPr>
        <p:txBody>
          <a:bodyPr>
            <a:noAutofit/>
          </a:bodyPr>
          <a:lstStyle/>
          <a:p>
            <a:r>
              <a:rPr lang="nl-NL" sz="3600" dirty="0" smtClean="0"/>
              <a:t>Wat is uw oordeel over de </a:t>
            </a:r>
            <a:r>
              <a:rPr lang="nl-NL" sz="3600" dirty="0" smtClean="0"/>
              <a:t>strategie bij </a:t>
            </a:r>
            <a:r>
              <a:rPr lang="nl-NL" sz="3600" dirty="0" smtClean="0"/>
              <a:t>de verkiezingscampagne?</a:t>
            </a:r>
            <a:endParaRPr lang="nl-NL" sz="3600" dirty="0"/>
          </a:p>
        </p:txBody>
      </p:sp>
      <p:graphicFrame>
        <p:nvGraphicFramePr>
          <p:cNvPr id="9" name="Tijdelijke aanduiding voor inhou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59966279"/>
              </p:ext>
            </p:extLst>
          </p:nvPr>
        </p:nvGraphicFramePr>
        <p:xfrm>
          <a:off x="3479800" y="960438"/>
          <a:ext cx="490862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256"/>
                <a:gridCol w="1008112"/>
                <a:gridCol w="1080120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partij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(zeer)</a:t>
                      </a:r>
                      <a:r>
                        <a:rPr lang="nl-NL" baseline="0" dirty="0" smtClean="0"/>
                        <a:t> positief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neutraal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(zeer)</a:t>
                      </a:r>
                      <a:r>
                        <a:rPr lang="nl-NL" baseline="0" dirty="0" smtClean="0"/>
                        <a:t> negatief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26%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45%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12%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099194" y="6211163"/>
            <a:ext cx="2652013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19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804116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Toelichting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Enquête onder alle bestuurders (12.747) in Nederland van Europees Parlement, Tweede Kamer, Eerste Kamer, provincies en gemeenten.</a:t>
            </a:r>
          </a:p>
          <a:p>
            <a:r>
              <a:rPr lang="nl-NL" dirty="0" smtClean="0"/>
              <a:t>Deelnemers 2.589 respondenten</a:t>
            </a:r>
          </a:p>
          <a:p>
            <a:r>
              <a:rPr lang="nl-NL" dirty="0" smtClean="0"/>
              <a:t>Deelnamepercentage 20,3%</a:t>
            </a:r>
          </a:p>
          <a:p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AC68-6252-4205-830F-F70CF0B45C1E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268386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982296" y="3121373"/>
            <a:ext cx="5733421" cy="1695631"/>
          </a:xfrm>
        </p:spPr>
        <p:txBody>
          <a:bodyPr>
            <a:noAutofit/>
          </a:bodyPr>
          <a:lstStyle/>
          <a:p>
            <a:r>
              <a:rPr lang="nl-NL" sz="3600" dirty="0" smtClean="0"/>
              <a:t>Wat is </a:t>
            </a:r>
            <a:r>
              <a:rPr lang="nl-NL" sz="3600" dirty="0" smtClean="0"/>
              <a:t>u algemeen oordeel over de </a:t>
            </a:r>
            <a:r>
              <a:rPr lang="nl-NL" sz="3600" dirty="0" smtClean="0"/>
              <a:t>verkiezingscampagne?</a:t>
            </a:r>
            <a:endParaRPr lang="nl-NL" sz="3600" dirty="0"/>
          </a:p>
        </p:txBody>
      </p:sp>
      <p:graphicFrame>
        <p:nvGraphicFramePr>
          <p:cNvPr id="9" name="Tijdelijke aanduiding voor inhou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59966279"/>
              </p:ext>
            </p:extLst>
          </p:nvPr>
        </p:nvGraphicFramePr>
        <p:xfrm>
          <a:off x="3479800" y="960438"/>
          <a:ext cx="490862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256"/>
                <a:gridCol w="1008112"/>
                <a:gridCol w="1080120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partij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(zeer)</a:t>
                      </a:r>
                      <a:r>
                        <a:rPr lang="nl-NL" baseline="0" dirty="0" smtClean="0"/>
                        <a:t> positief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neutraal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(zeer)</a:t>
                      </a:r>
                      <a:r>
                        <a:rPr lang="nl-NL" baseline="0" dirty="0" smtClean="0"/>
                        <a:t> negatief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17%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099194" y="6211163"/>
            <a:ext cx="2652013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20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804116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het beste voor uw partij?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85654533"/>
              </p:ext>
            </p:extLst>
          </p:nvPr>
        </p:nvGraphicFramePr>
        <p:xfrm>
          <a:off x="3635896" y="980728"/>
          <a:ext cx="5256585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440160"/>
                <a:gridCol w="1152128"/>
                <a:gridCol w="1080121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Deelnemen </a:t>
                      </a:r>
                      <a:r>
                        <a:rPr lang="nl-NL" dirty="0" smtClean="0"/>
                        <a:t>aan coalitie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In de oppositie      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Gedoog-steun</a:t>
                      </a:r>
                      <a:r>
                        <a:rPr lang="nl-NL" dirty="0" smtClean="0"/>
                        <a:t> 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56%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A3B2-2F57-471B-9B23-9A1BA6FB7F9E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 rot="900000">
            <a:off x="3099194" y="6211163"/>
            <a:ext cx="2652013" cy="365125"/>
          </a:xfrm>
        </p:spPr>
        <p:txBody>
          <a:bodyPr/>
          <a:lstStyle/>
          <a:p>
            <a:r>
              <a:rPr lang="nl-NL" dirty="0" smtClean="0"/>
              <a:t>Tweede Kamerverkiezingen 2012             NRC en OverheidinNederland.nl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21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022567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800" dirty="0" smtClean="0"/>
              <a:t>Wat is de aantrekkingskracht van uw huidig verkiezingsprogramma?</a:t>
            </a:r>
            <a:endParaRPr lang="nl-NL" sz="2800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06178803"/>
              </p:ext>
            </p:extLst>
          </p:nvPr>
        </p:nvGraphicFramePr>
        <p:xfrm>
          <a:off x="3563888" y="980728"/>
          <a:ext cx="504056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864096"/>
                <a:gridCol w="1440160"/>
                <a:gridCol w="1152128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GOED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NEUTRAAL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SLECHT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D4FC-8554-4D69-9755-82FAF12DD5D3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101565" y="6193161"/>
            <a:ext cx="2512904" cy="365125"/>
          </a:xfrm>
        </p:spPr>
        <p:txBody>
          <a:bodyPr/>
          <a:lstStyle/>
          <a:p>
            <a:r>
              <a:rPr lang="nl-NL" dirty="0" smtClean="0"/>
              <a:t>Tweede </a:t>
            </a:r>
            <a:r>
              <a:rPr lang="nl-NL" dirty="0"/>
              <a:t>K</a:t>
            </a:r>
            <a:r>
              <a:rPr lang="nl-NL" dirty="0" smtClean="0"/>
              <a:t>amerverkiezingen 2012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699537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518545" y="2942544"/>
            <a:ext cx="5064953" cy="1695631"/>
          </a:xfrm>
        </p:spPr>
        <p:txBody>
          <a:bodyPr>
            <a:normAutofit fontScale="90000"/>
          </a:bodyPr>
          <a:lstStyle/>
          <a:p>
            <a:r>
              <a:rPr lang="nl-NL" sz="3200" dirty="0" smtClean="0"/>
              <a:t>Wat is de aantrekkingskracht van de huidige (maatschappij)visie van uw partij?</a:t>
            </a:r>
            <a:endParaRPr lang="nl-NL" sz="3200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89863115"/>
              </p:ext>
            </p:extLst>
          </p:nvPr>
        </p:nvGraphicFramePr>
        <p:xfrm>
          <a:off x="3479800" y="960438"/>
          <a:ext cx="505264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256"/>
                <a:gridCol w="936104"/>
                <a:gridCol w="1440160"/>
                <a:gridCol w="108012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GOED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NEUTRAAL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SLECHT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DDBA-3F0D-46BA-9AF6-68B6D452200C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134295" y="6238543"/>
            <a:ext cx="2629271" cy="365125"/>
          </a:xfrm>
        </p:spPr>
        <p:txBody>
          <a:bodyPr/>
          <a:lstStyle/>
          <a:p>
            <a:r>
              <a:rPr lang="nl-NL" dirty="0" smtClean="0"/>
              <a:t>Tweede </a:t>
            </a:r>
            <a:r>
              <a:rPr lang="nl-NL" dirty="0"/>
              <a:t>K</a:t>
            </a:r>
            <a:r>
              <a:rPr lang="nl-NL" dirty="0" smtClean="0"/>
              <a:t>amerverkiezingen 2012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699537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is de aantrekkingskracht van uw huidige lijsttrekker?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70723243"/>
              </p:ext>
            </p:extLst>
          </p:nvPr>
        </p:nvGraphicFramePr>
        <p:xfrm>
          <a:off x="3479800" y="960438"/>
          <a:ext cx="5124648" cy="4154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248"/>
                <a:gridCol w="1038076"/>
                <a:gridCol w="1410196"/>
                <a:gridCol w="1152128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GOED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NEUTRAAL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SLECHT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29%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28%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446256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BD2F-42A2-4217-BFF3-0608076B538D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24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699537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is de professionaliteit van uw eigen politici?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32164671"/>
              </p:ext>
            </p:extLst>
          </p:nvPr>
        </p:nvGraphicFramePr>
        <p:xfrm>
          <a:off x="3479800" y="960438"/>
          <a:ext cx="505264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256"/>
                <a:gridCol w="930064"/>
                <a:gridCol w="1446200"/>
                <a:gridCol w="108012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GOED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NEUTRAAL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SLECHT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1539-7E8D-40BB-B903-43053624950D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25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699537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 loopt de rekrutering van nieuw talent in uw partij?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44618336"/>
              </p:ext>
            </p:extLst>
          </p:nvPr>
        </p:nvGraphicFramePr>
        <p:xfrm>
          <a:off x="3479800" y="960438"/>
          <a:ext cx="5268663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740"/>
                <a:gridCol w="990239"/>
                <a:gridCol w="1433565"/>
                <a:gridCol w="1080119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GOED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NEUTRAAL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SLECHT</a:t>
                      </a:r>
                    </a:p>
                    <a:p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18%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29%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36%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4A50-3C4E-4BF4-8D4A-6952288BF9BA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26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699537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vindt u van de ruimte voor debat binnen uw partij?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29879253"/>
              </p:ext>
            </p:extLst>
          </p:nvPr>
        </p:nvGraphicFramePr>
        <p:xfrm>
          <a:off x="3479800" y="960438"/>
          <a:ext cx="5124648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8322"/>
                <a:gridCol w="994002"/>
                <a:gridCol w="1525062"/>
                <a:gridCol w="1037262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GOED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NEUTRAAL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SLECHT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26%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3AAE-9617-4572-826A-6324A549A102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27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699537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446537" y="2942544"/>
            <a:ext cx="5064953" cy="1695631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Welke koers moet uw partij op </a:t>
            </a:r>
            <a:r>
              <a:rPr lang="nl-NL" dirty="0" err="1" smtClean="0"/>
              <a:t>sociaal-economisch</a:t>
            </a:r>
            <a:r>
              <a:rPr lang="nl-NL" dirty="0" smtClean="0"/>
              <a:t> terrein varen?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44554199"/>
              </p:ext>
            </p:extLst>
          </p:nvPr>
        </p:nvGraphicFramePr>
        <p:xfrm>
          <a:off x="3479800" y="960438"/>
          <a:ext cx="5556697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728"/>
                <a:gridCol w="1182783"/>
                <a:gridCol w="1367033"/>
                <a:gridCol w="1368153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sz="1750" dirty="0" smtClean="0"/>
                        <a:t>LINKSER</a:t>
                      </a:r>
                      <a:endParaRPr lang="nl-NL" sz="1750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sz="1750" dirty="0" smtClean="0"/>
                        <a:t>NEUTRAAL</a:t>
                      </a:r>
                      <a:endParaRPr lang="nl-NL" sz="1750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sz="1750" dirty="0" smtClean="0"/>
                        <a:t>RECHTSER</a:t>
                      </a:r>
                      <a:endParaRPr lang="nl-NL" sz="1750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A508-F7F4-44D3-9BD2-6F14F8C23662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28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699537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824842" y="2673139"/>
            <a:ext cx="5064953" cy="2090999"/>
          </a:xfrm>
        </p:spPr>
        <p:txBody>
          <a:bodyPr>
            <a:normAutofit/>
          </a:bodyPr>
          <a:lstStyle/>
          <a:p>
            <a:r>
              <a:rPr lang="nl-NL" sz="2800" dirty="0" smtClean="0"/>
              <a:t>Welke koers moet uw partij varen op het punt van criminaliteit, asielzoekers en inburgering?</a:t>
            </a:r>
            <a:endParaRPr lang="nl-NL" sz="2800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20258211"/>
              </p:ext>
            </p:extLst>
          </p:nvPr>
        </p:nvGraphicFramePr>
        <p:xfrm>
          <a:off x="3479800" y="960438"/>
          <a:ext cx="56642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5140"/>
                <a:gridCol w="1233197"/>
                <a:gridCol w="1487296"/>
                <a:gridCol w="1338567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sz="1750" dirty="0" smtClean="0"/>
                        <a:t>LINKSER</a:t>
                      </a:r>
                      <a:endParaRPr lang="nl-NL" sz="1750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sz="1750" dirty="0" smtClean="0"/>
                        <a:t>NEUTRAAL</a:t>
                      </a:r>
                      <a:endParaRPr lang="nl-NL" sz="1750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sz="1750" dirty="0" smtClean="0"/>
                        <a:t>RECHTSER</a:t>
                      </a:r>
                      <a:endParaRPr lang="nl-NL" sz="1750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31%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39%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23%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E437-7F21-4CEE-A306-A6CE3C5DDBBA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29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699537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Waar heeft u op gestemd?*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VVD   24%</a:t>
            </a:r>
          </a:p>
          <a:p>
            <a:r>
              <a:rPr lang="nl-NL" dirty="0" smtClean="0"/>
              <a:t>PvdA  21%</a:t>
            </a:r>
          </a:p>
          <a:p>
            <a:r>
              <a:rPr lang="nl-NL" dirty="0" smtClean="0"/>
              <a:t>CDA   19%</a:t>
            </a:r>
          </a:p>
          <a:p>
            <a:r>
              <a:rPr lang="nl-NL" dirty="0" smtClean="0"/>
              <a:t>D66    11%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sz="1500" dirty="0" smtClean="0"/>
              <a:t>* Let op: betreft stemmen van respondenten op deze partijen, inclusief stemmen van lokale partijen.</a:t>
            </a:r>
            <a:endParaRPr lang="nl-NL" sz="1500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D0AA-24B3-4EE6-9026-50B1FF3E246D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0379" y="6202162"/>
            <a:ext cx="2582459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242178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849433" y="2641092"/>
            <a:ext cx="5064953" cy="214191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Welke koers moet uw partij varen op het punt van Europa?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18606399"/>
              </p:ext>
            </p:extLst>
          </p:nvPr>
        </p:nvGraphicFramePr>
        <p:xfrm>
          <a:off x="3479800" y="960438"/>
          <a:ext cx="5412680" cy="4599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248"/>
                <a:gridCol w="1080120"/>
                <a:gridCol w="1368152"/>
                <a:gridCol w="144016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sz="1750" dirty="0" smtClean="0"/>
                        <a:t>MEER PRO EUROPA</a:t>
                      </a:r>
                      <a:endParaRPr lang="nl-NL" sz="1750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750" dirty="0" smtClean="0"/>
                        <a:t>NEUTRAAL</a:t>
                      </a:r>
                      <a:endParaRPr lang="nl-NL" sz="1750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sz="1750" dirty="0" smtClean="0"/>
                        <a:t>MINDER PRO EUROPA</a:t>
                      </a:r>
                      <a:endParaRPr lang="nl-NL" sz="1750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44%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26%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18%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661F-DEA9-476D-93AC-F98D867B0E7D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30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699537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Welk dossier moet het kabinet het eerste oppakken?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 rot="900000">
            <a:off x="3466507" y="1054807"/>
            <a:ext cx="5393543" cy="5077623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ARBEIDSMARKT                 29%</a:t>
            </a:r>
          </a:p>
          <a:p>
            <a:r>
              <a:rPr lang="nl-NL" dirty="0" smtClean="0"/>
              <a:t>WONINGMARKT                 28%</a:t>
            </a:r>
          </a:p>
          <a:p>
            <a:r>
              <a:rPr lang="nl-NL" dirty="0" smtClean="0"/>
              <a:t>GEZONDHEIDSZORG        21%</a:t>
            </a:r>
          </a:p>
          <a:p>
            <a:r>
              <a:rPr lang="nl-NL" dirty="0" smtClean="0"/>
              <a:t>SOCIALE ZEKERHEID         7%</a:t>
            </a:r>
          </a:p>
          <a:p>
            <a:r>
              <a:rPr lang="nl-NL" dirty="0" smtClean="0"/>
              <a:t>DUURZAAMHEID/MILIEU    7%</a:t>
            </a:r>
          </a:p>
          <a:p>
            <a:r>
              <a:rPr lang="nl-NL" dirty="0" smtClean="0"/>
              <a:t>INFRASTRUCTUUR/RO      1%</a:t>
            </a:r>
          </a:p>
          <a:p>
            <a:r>
              <a:rPr lang="nl-NL" dirty="0" smtClean="0"/>
              <a:t>ANDERS                               6%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A783-786F-4EC6-B0EA-8ED6A7AB5C60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31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085577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Heeft Mark Rutte geprofiteerd van de premierbonus?*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JA                            	60%</a:t>
            </a:r>
          </a:p>
          <a:p>
            <a:r>
              <a:rPr lang="nl-NL" dirty="0" smtClean="0"/>
              <a:t>NEUTRAAL             	30%</a:t>
            </a:r>
          </a:p>
          <a:p>
            <a:r>
              <a:rPr lang="nl-NL" dirty="0" smtClean="0"/>
              <a:t>ONVOLDOENDE     	 6%</a:t>
            </a:r>
          </a:p>
          <a:p>
            <a:r>
              <a:rPr lang="nl-NL" dirty="0" smtClean="0"/>
              <a:t>GEEN OORDEEL      3%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sz="1500" dirty="0" smtClean="0"/>
              <a:t>* ALLEEN BEANTWOORD DOOR </a:t>
            </a:r>
            <a:br>
              <a:rPr lang="nl-NL" sz="1500" dirty="0" smtClean="0"/>
            </a:br>
            <a:r>
              <a:rPr lang="nl-NL" sz="1500" dirty="0" smtClean="0"/>
              <a:t>VVD-STEMMERS</a:t>
            </a:r>
            <a:endParaRPr lang="nl-NL" sz="15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67B3-797A-4293-A5DE-0E78D316BE1C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32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499611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800" dirty="0" smtClean="0"/>
              <a:t>Heeft u vertrouwen erin dat bij de formatie door de VVD voldoende beleidswensen van de VVD worden gehonoreerd?*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 rot="900000">
            <a:off x="3326254" y="1019824"/>
            <a:ext cx="5412937" cy="5077623"/>
          </a:xfrm>
        </p:spPr>
        <p:txBody>
          <a:bodyPr>
            <a:noAutofit/>
          </a:bodyPr>
          <a:lstStyle/>
          <a:p>
            <a:r>
              <a:rPr lang="nl-NL" sz="2500" dirty="0" smtClean="0"/>
              <a:t>VEEL VERTROUWEN   </a:t>
            </a:r>
            <a:r>
              <a:rPr lang="nl-NL" sz="2500" dirty="0" smtClean="0"/>
              <a:t>    </a:t>
            </a:r>
            <a:r>
              <a:rPr lang="nl-NL" sz="2500" dirty="0" smtClean="0"/>
              <a:t>	60%</a:t>
            </a:r>
          </a:p>
          <a:p>
            <a:r>
              <a:rPr lang="nl-NL" sz="2500" dirty="0" smtClean="0"/>
              <a:t>BEETJE VERTROUWEN 	33%</a:t>
            </a:r>
          </a:p>
          <a:p>
            <a:r>
              <a:rPr lang="nl-NL" sz="2500" dirty="0" smtClean="0"/>
              <a:t>NEUTRAAL                      	  5%</a:t>
            </a:r>
          </a:p>
          <a:p>
            <a:r>
              <a:rPr lang="nl-NL" sz="2500" dirty="0" smtClean="0"/>
              <a:t>WEINIG VERTROUWEN 	  1%</a:t>
            </a:r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pPr marL="0" indent="0">
              <a:buNone/>
            </a:pPr>
            <a:r>
              <a:rPr lang="nl-NL" sz="1500" dirty="0" smtClean="0"/>
              <a:t>*ALLEEN BEANTWOORD DOOR VVD-STEMMERS.</a:t>
            </a:r>
            <a:endParaRPr lang="nl-NL" sz="15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27D-0B66-42A7-9138-105F96A13A5B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33</a:t>
            </a:fld>
            <a:endParaRPr lang="nl-NL"/>
          </a:p>
        </p:txBody>
      </p:sp>
      <p:sp>
        <p:nvSpPr>
          <p:cNvPr id="8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6754085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600" dirty="0" smtClean="0"/>
              <a:t>Is het beter voor de VVD om met een derde partij naast de PvdA te regeren?*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JA                                </a:t>
            </a:r>
            <a:r>
              <a:rPr lang="nl-NL" dirty="0" smtClean="0"/>
              <a:t>  42</a:t>
            </a:r>
            <a:r>
              <a:rPr lang="nl-NL" dirty="0" smtClean="0"/>
              <a:t>%#</a:t>
            </a:r>
          </a:p>
          <a:p>
            <a:r>
              <a:rPr lang="nl-NL" dirty="0" smtClean="0"/>
              <a:t>NEE                             </a:t>
            </a:r>
            <a:r>
              <a:rPr lang="nl-NL" dirty="0" smtClean="0"/>
              <a:t> 51%</a:t>
            </a:r>
            <a:endParaRPr lang="nl-NL" dirty="0" smtClean="0"/>
          </a:p>
          <a:p>
            <a:r>
              <a:rPr lang="nl-NL" dirty="0" smtClean="0"/>
              <a:t>GEEN OORDEEL         7%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# Meest genoemde partijen: CDA met 68% en D66 met 56%, andere partijen minder dan 2%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sz="1900" dirty="0" smtClean="0"/>
              <a:t>*ALLEEN BEANTWOORD DOOR VVD-STEMMERS</a:t>
            </a:r>
            <a:endParaRPr lang="nl-NL" sz="19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947D-F08D-45AB-8F12-DBAB9FF5D942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34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59540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Als de PvdA in de regering komt, </a:t>
            </a:r>
            <a:r>
              <a:rPr lang="nl-NL" dirty="0"/>
              <a:t>m</a:t>
            </a:r>
            <a:r>
              <a:rPr lang="nl-NL" dirty="0" smtClean="0"/>
              <a:t>oet de SP er dan ook in?*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 rot="900000">
            <a:off x="3330127" y="990409"/>
            <a:ext cx="5185636" cy="5077623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ZEER MEE EENS    	    4%</a:t>
            </a:r>
          </a:p>
          <a:p>
            <a:r>
              <a:rPr lang="nl-NL" dirty="0" smtClean="0"/>
              <a:t>MEE EENS          	  16%</a:t>
            </a:r>
          </a:p>
          <a:p>
            <a:r>
              <a:rPr lang="nl-NL" dirty="0" smtClean="0"/>
              <a:t>NEUTRAAL            	  27%</a:t>
            </a:r>
          </a:p>
          <a:p>
            <a:r>
              <a:rPr lang="nl-NL" dirty="0" smtClean="0"/>
              <a:t>MEE ONEENS        	  40%</a:t>
            </a:r>
          </a:p>
          <a:p>
            <a:r>
              <a:rPr lang="nl-NL" dirty="0" smtClean="0"/>
              <a:t>ZEER MEE ONEENS 12%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sz="1500" dirty="0" smtClean="0"/>
              <a:t>*ALLEEN BEANTWOORD DOOR PVDA-STEMMERS</a:t>
            </a:r>
            <a:endParaRPr lang="nl-NL" sz="15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D2A0-2186-43C4-A841-27FF1183BAB6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35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153631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Is de PvdA onder Samsom politiek veranderd?*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 rot="900000">
            <a:off x="3469513" y="1031981"/>
            <a:ext cx="5217160" cy="5077623"/>
          </a:xfrm>
        </p:spPr>
        <p:txBody>
          <a:bodyPr>
            <a:normAutofit/>
          </a:bodyPr>
          <a:lstStyle/>
          <a:p>
            <a:r>
              <a:rPr lang="nl-NL" dirty="0" smtClean="0"/>
              <a:t>LINKSER GEWORDEN    52%</a:t>
            </a:r>
          </a:p>
          <a:p>
            <a:r>
              <a:rPr lang="nl-NL" dirty="0" smtClean="0"/>
              <a:t>ONVERANDERD              43%</a:t>
            </a:r>
          </a:p>
          <a:p>
            <a:r>
              <a:rPr lang="nl-NL" dirty="0" smtClean="0"/>
              <a:t>RECHTSER GEWORDEN 3%</a:t>
            </a:r>
          </a:p>
          <a:p>
            <a:r>
              <a:rPr lang="nl-NL" dirty="0" smtClean="0"/>
              <a:t>GEEN OORDEEL               3%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sz="1600" dirty="0" smtClean="0"/>
              <a:t>*ALLEEN BEANTWOORD DOOR PVDA-STEMMERS</a:t>
            </a:r>
            <a:endParaRPr lang="nl-NL" sz="16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6DCE3-A4A1-4338-A8D5-5048A2A80904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36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367856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833843" y="2661409"/>
            <a:ext cx="5064953" cy="2109636"/>
          </a:xfrm>
        </p:spPr>
        <p:txBody>
          <a:bodyPr>
            <a:normAutofit/>
          </a:bodyPr>
          <a:lstStyle/>
          <a:p>
            <a:r>
              <a:rPr lang="nl-NL" sz="3200" dirty="0" smtClean="0"/>
              <a:t>Moet het CDA zich meer op het landelijk dan op het stedelijk gebied gaan richten?*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 rot="900000">
            <a:off x="3192753" y="977231"/>
            <a:ext cx="5362019" cy="5077623"/>
          </a:xfrm>
        </p:spPr>
        <p:txBody>
          <a:bodyPr>
            <a:noAutofit/>
          </a:bodyPr>
          <a:lstStyle/>
          <a:p>
            <a:r>
              <a:rPr lang="nl-NL" sz="1900" dirty="0" smtClean="0"/>
              <a:t>MEER OP HET STEDELIJK GEBIED    21%</a:t>
            </a:r>
          </a:p>
          <a:p>
            <a:r>
              <a:rPr lang="nl-NL" sz="1900" dirty="0" smtClean="0"/>
              <a:t>MEER OP HET LANDELIJK GEBIED   </a:t>
            </a:r>
            <a:r>
              <a:rPr lang="nl-NL" sz="1900" dirty="0" smtClean="0"/>
              <a:t>39</a:t>
            </a:r>
            <a:r>
              <a:rPr lang="nl-NL" sz="1900" dirty="0" smtClean="0"/>
              <a:t>%</a:t>
            </a:r>
          </a:p>
          <a:p>
            <a:r>
              <a:rPr lang="nl-NL" sz="1900" dirty="0" smtClean="0"/>
              <a:t>OP BEIDE                                             </a:t>
            </a:r>
            <a:r>
              <a:rPr lang="nl-NL" sz="1900" dirty="0" smtClean="0"/>
              <a:t>   </a:t>
            </a:r>
            <a:r>
              <a:rPr lang="nl-NL" sz="1900" dirty="0" smtClean="0"/>
              <a:t>25%</a:t>
            </a:r>
          </a:p>
          <a:p>
            <a:r>
              <a:rPr lang="nl-NL" sz="1900" dirty="0" smtClean="0"/>
              <a:t>ANDERS                                                  </a:t>
            </a:r>
            <a:r>
              <a:rPr lang="nl-NL" sz="1900" dirty="0" smtClean="0"/>
              <a:t>  6</a:t>
            </a:r>
            <a:r>
              <a:rPr lang="nl-NL" sz="1900" dirty="0" smtClean="0"/>
              <a:t>%</a:t>
            </a:r>
          </a:p>
          <a:p>
            <a:r>
              <a:rPr lang="nl-NL" sz="1900" dirty="0" smtClean="0"/>
              <a:t>GEEN MENING                                     </a:t>
            </a:r>
            <a:r>
              <a:rPr lang="nl-NL" sz="1900" dirty="0" smtClean="0"/>
              <a:t>  </a:t>
            </a:r>
            <a:r>
              <a:rPr lang="nl-NL" sz="1900" dirty="0" smtClean="0"/>
              <a:t>9% </a:t>
            </a:r>
          </a:p>
          <a:p>
            <a:endParaRPr lang="nl-NL" sz="1900" dirty="0"/>
          </a:p>
          <a:p>
            <a:endParaRPr lang="nl-NL" sz="1900" dirty="0" smtClean="0"/>
          </a:p>
          <a:p>
            <a:endParaRPr lang="nl-NL" sz="1900" dirty="0"/>
          </a:p>
          <a:p>
            <a:pPr marL="0" indent="0">
              <a:buNone/>
            </a:pPr>
            <a:r>
              <a:rPr lang="nl-NL" sz="1500" dirty="0" smtClean="0"/>
              <a:t>*ALLEEN BEANTWOORD DOOR CDA-STEMMERS</a:t>
            </a:r>
            <a:endParaRPr lang="nl-NL" sz="15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7382-8291-44AC-ADC0-A98B9AAE9DBD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37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927817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‘Het CDA moet het zuiden weer terugwinnen?’*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ZEER MEE EENS             	33%</a:t>
            </a:r>
          </a:p>
          <a:p>
            <a:r>
              <a:rPr lang="nl-NL" dirty="0" smtClean="0"/>
              <a:t>MEE EENS                       	44%</a:t>
            </a:r>
          </a:p>
          <a:p>
            <a:r>
              <a:rPr lang="nl-NL" dirty="0" smtClean="0"/>
              <a:t>NEUTRAAL                      	16%</a:t>
            </a:r>
          </a:p>
          <a:p>
            <a:r>
              <a:rPr lang="nl-NL" dirty="0" smtClean="0"/>
              <a:t>MEE ONEENS                    5%</a:t>
            </a:r>
          </a:p>
          <a:p>
            <a:r>
              <a:rPr lang="nl-NL" dirty="0" smtClean="0"/>
              <a:t>ZEER MEE ONEENS          2% </a:t>
            </a:r>
          </a:p>
          <a:p>
            <a:r>
              <a:rPr lang="nl-NL" dirty="0" smtClean="0"/>
              <a:t>GEEN OORDEEL                0%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sz="1900" dirty="0" smtClean="0"/>
              <a:t> *ALLEEN BEANTWOORD DOOR CDA-STEMMERS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A795-397B-4667-B0B1-0C8F47C650C4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38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430465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800" dirty="0" smtClean="0"/>
              <a:t>‘Het CDA moet zich inzetten om de christelijke krachten in de Tweede Kamer te bundelen?’*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ZEER MEE EENS               </a:t>
            </a:r>
            <a:r>
              <a:rPr lang="nl-NL" dirty="0" smtClean="0"/>
              <a:t> 6</a:t>
            </a:r>
            <a:r>
              <a:rPr lang="nl-NL" dirty="0" smtClean="0"/>
              <a:t>%</a:t>
            </a:r>
          </a:p>
          <a:p>
            <a:r>
              <a:rPr lang="nl-NL" dirty="0" smtClean="0"/>
              <a:t>MEE EENS                       	25%</a:t>
            </a:r>
          </a:p>
          <a:p>
            <a:r>
              <a:rPr lang="nl-NL" dirty="0" smtClean="0"/>
              <a:t>NEUTRAAL                      	27%</a:t>
            </a:r>
          </a:p>
          <a:p>
            <a:r>
              <a:rPr lang="nl-NL" dirty="0" smtClean="0"/>
              <a:t>MEE ONEENS                 	34%</a:t>
            </a:r>
          </a:p>
          <a:p>
            <a:r>
              <a:rPr lang="nl-NL" dirty="0" smtClean="0"/>
              <a:t>ZEER MEE ONEENS          8% </a:t>
            </a:r>
          </a:p>
          <a:p>
            <a:r>
              <a:rPr lang="nl-NL" dirty="0" smtClean="0"/>
              <a:t>GEEN OORDEEL                0%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sz="1900" dirty="0" smtClean="0"/>
              <a:t> *ALLEEN BEANTWOORD DOOR CDA-STEMMERS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FB4A-1462-4703-8733-29940DB7680D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39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101171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Welke partijen moeten in de coalitie?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PvdA  94%</a:t>
            </a:r>
          </a:p>
          <a:p>
            <a:r>
              <a:rPr lang="nl-NL" dirty="0" smtClean="0"/>
              <a:t>VVD   87%</a:t>
            </a:r>
          </a:p>
          <a:p>
            <a:r>
              <a:rPr lang="nl-NL" dirty="0" smtClean="0"/>
              <a:t>D66    29%</a:t>
            </a:r>
          </a:p>
          <a:p>
            <a:r>
              <a:rPr lang="nl-NL" dirty="0" smtClean="0"/>
              <a:t>CDA   25%</a:t>
            </a:r>
          </a:p>
          <a:p>
            <a:r>
              <a:rPr lang="nl-NL" dirty="0" smtClean="0"/>
              <a:t>SP     13%</a:t>
            </a:r>
          </a:p>
          <a:p>
            <a:r>
              <a:rPr lang="nl-NL" dirty="0" smtClean="0"/>
              <a:t>GL       8%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2588748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755186" y="3015058"/>
            <a:ext cx="5257662" cy="1695631"/>
          </a:xfrm>
        </p:spPr>
        <p:txBody>
          <a:bodyPr>
            <a:normAutofit fontScale="90000"/>
          </a:bodyPr>
          <a:lstStyle/>
          <a:p>
            <a:r>
              <a:rPr lang="nl-NL" sz="3100" dirty="0" smtClean="0"/>
              <a:t>‘Het CDA moet op zoek naar een nieuwe naam voor meer binding van </a:t>
            </a:r>
            <a:r>
              <a:rPr lang="nl-NL" sz="3100" dirty="0" err="1" smtClean="0"/>
              <a:t>niet-Christelijken</a:t>
            </a:r>
            <a:r>
              <a:rPr lang="nl-NL" sz="3100" dirty="0" smtClean="0"/>
              <a:t>?’</a:t>
            </a:r>
            <a:r>
              <a:rPr lang="nl-NL" dirty="0" smtClean="0"/>
              <a:t>*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ZEER MEE EENS               11%</a:t>
            </a:r>
          </a:p>
          <a:p>
            <a:r>
              <a:rPr lang="nl-NL" dirty="0" smtClean="0"/>
              <a:t>MEE EENS                         24%</a:t>
            </a:r>
          </a:p>
          <a:p>
            <a:r>
              <a:rPr lang="nl-NL" dirty="0" smtClean="0"/>
              <a:t>NEUTRAAL                     	 13%</a:t>
            </a:r>
          </a:p>
          <a:p>
            <a:r>
              <a:rPr lang="nl-NL" dirty="0" smtClean="0"/>
              <a:t>MEE ONEENS                 	 36%</a:t>
            </a:r>
          </a:p>
          <a:p>
            <a:r>
              <a:rPr lang="nl-NL" dirty="0" smtClean="0"/>
              <a:t>ZEER MEE ONEENS        </a:t>
            </a:r>
            <a:r>
              <a:rPr lang="nl-NL" dirty="0" smtClean="0"/>
              <a:t>15% </a:t>
            </a:r>
            <a:endParaRPr lang="nl-NL" dirty="0" smtClean="0"/>
          </a:p>
          <a:p>
            <a:r>
              <a:rPr lang="nl-NL" dirty="0" smtClean="0"/>
              <a:t>GEEN OORDEEL               </a:t>
            </a:r>
            <a:r>
              <a:rPr lang="nl-NL" dirty="0" smtClean="0"/>
              <a:t>1</a:t>
            </a:r>
            <a:r>
              <a:rPr lang="nl-NL" dirty="0" smtClean="0"/>
              <a:t>%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sz="1900" dirty="0" smtClean="0"/>
              <a:t> *ALLEEN BEANTWOORD DOOR CDA-STEMMERS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914B-8766-479B-95A3-F9AE5839CF9A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40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101171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755186" y="3015058"/>
            <a:ext cx="5257662" cy="1695631"/>
          </a:xfrm>
        </p:spPr>
        <p:txBody>
          <a:bodyPr>
            <a:normAutofit/>
          </a:bodyPr>
          <a:lstStyle/>
          <a:p>
            <a:r>
              <a:rPr lang="nl-NL" sz="3100" dirty="0" smtClean="0"/>
              <a:t>‘Het CDA moet meer inzetten op het Nieuwe Moraal’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ZEER MEE EENS               </a:t>
            </a:r>
            <a:r>
              <a:rPr lang="nl-NL" dirty="0" smtClean="0"/>
              <a:t>21</a:t>
            </a:r>
            <a:r>
              <a:rPr lang="nl-NL" dirty="0" smtClean="0"/>
              <a:t>%</a:t>
            </a:r>
            <a:endParaRPr lang="nl-NL" dirty="0" smtClean="0"/>
          </a:p>
          <a:p>
            <a:r>
              <a:rPr lang="nl-NL" dirty="0" smtClean="0"/>
              <a:t>MEE EENS                         </a:t>
            </a:r>
            <a:r>
              <a:rPr lang="nl-NL" dirty="0" smtClean="0"/>
              <a:t>54</a:t>
            </a:r>
            <a:r>
              <a:rPr lang="nl-NL" dirty="0" smtClean="0"/>
              <a:t>%</a:t>
            </a:r>
            <a:endParaRPr lang="nl-NL" dirty="0" smtClean="0"/>
          </a:p>
          <a:p>
            <a:r>
              <a:rPr lang="nl-NL" dirty="0" smtClean="0"/>
              <a:t>NEUTRAAL                     </a:t>
            </a:r>
            <a:r>
              <a:rPr lang="nl-NL" dirty="0" smtClean="0"/>
              <a:t> </a:t>
            </a:r>
            <a:r>
              <a:rPr lang="nl-NL" dirty="0" smtClean="0"/>
              <a:t>	 </a:t>
            </a:r>
            <a:r>
              <a:rPr lang="nl-NL" dirty="0" smtClean="0"/>
              <a:t>17</a:t>
            </a:r>
            <a:r>
              <a:rPr lang="nl-NL" dirty="0" smtClean="0"/>
              <a:t>%</a:t>
            </a:r>
            <a:endParaRPr lang="nl-NL" dirty="0" smtClean="0"/>
          </a:p>
          <a:p>
            <a:r>
              <a:rPr lang="nl-NL" dirty="0" smtClean="0"/>
              <a:t>MEE ONEENS                 	 </a:t>
            </a:r>
            <a:r>
              <a:rPr lang="nl-NL" dirty="0" smtClean="0"/>
              <a:t>   </a:t>
            </a:r>
            <a:r>
              <a:rPr lang="nl-NL" dirty="0" smtClean="0"/>
              <a:t>7</a:t>
            </a:r>
            <a:r>
              <a:rPr lang="nl-NL" dirty="0" smtClean="0"/>
              <a:t>%</a:t>
            </a:r>
            <a:endParaRPr lang="nl-NL" dirty="0" smtClean="0"/>
          </a:p>
          <a:p>
            <a:r>
              <a:rPr lang="nl-NL" dirty="0" smtClean="0"/>
              <a:t>ZEER MEE ONEENS         </a:t>
            </a:r>
            <a:r>
              <a:rPr lang="nl-NL" dirty="0" smtClean="0"/>
              <a:t>  1% </a:t>
            </a:r>
            <a:endParaRPr lang="nl-NL" dirty="0" smtClean="0"/>
          </a:p>
          <a:p>
            <a:r>
              <a:rPr lang="nl-NL" dirty="0" smtClean="0"/>
              <a:t>GEEN OORDEEL                1%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sz="1900" dirty="0" smtClean="0"/>
              <a:t> *ALLEEN BEANTWOORD DOOR CDA-STEMMERS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914B-8766-479B-95A3-F9AE5839CF9A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41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101171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867435" y="2617631"/>
            <a:ext cx="5064953" cy="2179190"/>
          </a:xfrm>
        </p:spPr>
        <p:txBody>
          <a:bodyPr>
            <a:normAutofit/>
          </a:bodyPr>
          <a:lstStyle/>
          <a:p>
            <a:r>
              <a:rPr lang="nl-NL" sz="2700" dirty="0" smtClean="0"/>
              <a:t>‘Het CDA moet net zoals de CSU in </a:t>
            </a:r>
            <a:r>
              <a:rPr lang="nl-NL" sz="2700" dirty="0" err="1" smtClean="0"/>
              <a:t>Bayern</a:t>
            </a:r>
            <a:r>
              <a:rPr lang="nl-NL" sz="2700" dirty="0" smtClean="0"/>
              <a:t> kiezen voor een regionale aanpak in federatief verband?’*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ZEER MEE EENS             	20%</a:t>
            </a:r>
          </a:p>
          <a:p>
            <a:r>
              <a:rPr lang="nl-NL" dirty="0" smtClean="0"/>
              <a:t>MEE EENS                       	48%</a:t>
            </a:r>
          </a:p>
          <a:p>
            <a:r>
              <a:rPr lang="nl-NL" dirty="0" smtClean="0"/>
              <a:t>NEUTRAAL                     	17%</a:t>
            </a:r>
          </a:p>
          <a:p>
            <a:r>
              <a:rPr lang="nl-NL" dirty="0" smtClean="0"/>
              <a:t>MEE ONEENS                 	11%</a:t>
            </a:r>
          </a:p>
          <a:p>
            <a:r>
              <a:rPr lang="nl-NL" dirty="0" smtClean="0"/>
              <a:t>ZEER MEE ONEENS          1% </a:t>
            </a:r>
          </a:p>
          <a:p>
            <a:r>
              <a:rPr lang="nl-NL" dirty="0" smtClean="0"/>
              <a:t>GEEN OORDEEL               </a:t>
            </a:r>
            <a:r>
              <a:rPr lang="nl-NL" dirty="0" smtClean="0"/>
              <a:t>2</a:t>
            </a:r>
            <a:r>
              <a:rPr lang="nl-NL" dirty="0" smtClean="0"/>
              <a:t>%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sz="1900" dirty="0" smtClean="0"/>
              <a:t> *ALLEEN BEANTWOORD DOOR CDA-STEMMERS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95810-9F5F-4615-9155-74D8D411B09E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42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101171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Moet </a:t>
            </a:r>
            <a:r>
              <a:rPr lang="nl-NL" dirty="0" err="1" smtClean="0"/>
              <a:t>Jolande</a:t>
            </a:r>
            <a:r>
              <a:rPr lang="nl-NL" dirty="0" smtClean="0"/>
              <a:t> Sap als leider van GroenLinks worden vervangen?*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 rot="900000">
            <a:off x="3476942" y="975563"/>
            <a:ext cx="4781196" cy="5077623"/>
          </a:xfrm>
        </p:spPr>
        <p:txBody>
          <a:bodyPr>
            <a:normAutofit/>
          </a:bodyPr>
          <a:lstStyle/>
          <a:p>
            <a:r>
              <a:rPr lang="nl-NL" dirty="0" smtClean="0"/>
              <a:t>JA                            	20%</a:t>
            </a:r>
          </a:p>
          <a:p>
            <a:r>
              <a:rPr lang="nl-NL" dirty="0" smtClean="0"/>
              <a:t>NEE                         	70%</a:t>
            </a:r>
          </a:p>
          <a:p>
            <a:r>
              <a:rPr lang="nl-NL" dirty="0" smtClean="0"/>
              <a:t>GEEN OORDEEL  	11%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sz="1500" dirty="0" smtClean="0"/>
              <a:t>*ALLEEN BEANTWOORD DOOR GROENLINKS-STEMMERS</a:t>
            </a:r>
            <a:endParaRPr lang="nl-NL" sz="15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C90F-EFF1-410A-9419-22AA47155679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43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3861431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moet GroenLinks zich meer op profileren?*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 rot="900000">
            <a:off x="3184140" y="1042649"/>
            <a:ext cx="5867537" cy="5077623"/>
          </a:xfrm>
        </p:spPr>
        <p:txBody>
          <a:bodyPr>
            <a:normAutofit/>
          </a:bodyPr>
          <a:lstStyle/>
          <a:p>
            <a:r>
              <a:rPr lang="nl-NL" sz="2000" dirty="0" smtClean="0"/>
              <a:t>MEER OP SOCIALE ECONOMIE      </a:t>
            </a:r>
            <a:r>
              <a:rPr lang="nl-NL" sz="2000" dirty="0" smtClean="0"/>
              <a:t>  </a:t>
            </a:r>
            <a:r>
              <a:rPr lang="nl-NL" sz="2000" dirty="0" smtClean="0"/>
              <a:t>22%</a:t>
            </a:r>
          </a:p>
          <a:p>
            <a:r>
              <a:rPr lang="nl-NL" sz="2000" dirty="0" smtClean="0"/>
              <a:t>MEER OP MILIEU/DUURZAAMHEID 40%</a:t>
            </a:r>
          </a:p>
          <a:p>
            <a:r>
              <a:rPr lang="nl-NL" sz="2000" dirty="0" smtClean="0"/>
              <a:t>HUIDIGE KOERS BEHOUDEN          </a:t>
            </a:r>
            <a:r>
              <a:rPr lang="nl-NL" sz="2000" dirty="0" smtClean="0"/>
              <a:t>   34</a:t>
            </a:r>
            <a:r>
              <a:rPr lang="nl-NL" sz="2000" dirty="0" smtClean="0"/>
              <a:t>%</a:t>
            </a:r>
          </a:p>
          <a:p>
            <a:r>
              <a:rPr lang="nl-NL" sz="2000" dirty="0" smtClean="0"/>
              <a:t>WEET NIET/ANDERS                          </a:t>
            </a:r>
            <a:r>
              <a:rPr lang="nl-NL" sz="2000" dirty="0" smtClean="0"/>
              <a:t>  </a:t>
            </a:r>
            <a:r>
              <a:rPr lang="nl-NL" sz="2000" dirty="0" smtClean="0"/>
              <a:t>4%</a:t>
            </a:r>
          </a:p>
          <a:p>
            <a:endParaRPr lang="nl-NL" sz="2000" dirty="0"/>
          </a:p>
          <a:p>
            <a:endParaRPr lang="nl-NL" sz="2000" dirty="0" smtClean="0"/>
          </a:p>
          <a:p>
            <a:endParaRPr lang="nl-NL" sz="2000" dirty="0"/>
          </a:p>
          <a:p>
            <a:pPr marL="0" indent="0">
              <a:buNone/>
            </a:pPr>
            <a:r>
              <a:rPr lang="nl-NL" sz="1500" dirty="0" smtClean="0"/>
              <a:t>*ALLEEN BEANTWOORD DOOR GROENLINKS-STEMMERS</a:t>
            </a:r>
            <a:endParaRPr lang="nl-NL" sz="15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ADB3-F060-4F37-AEE9-88D2BEB0D6CD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44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982276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 smtClean="0"/>
              <a:t>Waarom zijn de prognoses (begin augustus) voor de verkiezingsuitslag voor de SP niet uitgekomen?*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 rot="900000">
            <a:off x="3105255" y="1049483"/>
            <a:ext cx="6316386" cy="5077623"/>
          </a:xfrm>
        </p:spPr>
        <p:txBody>
          <a:bodyPr>
            <a:normAutofit/>
          </a:bodyPr>
          <a:lstStyle/>
          <a:p>
            <a:r>
              <a:rPr lang="nl-NL" sz="1600" dirty="0" smtClean="0"/>
              <a:t>HETZE VAN RECHTSE MEDIA                    	       29%</a:t>
            </a:r>
          </a:p>
          <a:p>
            <a:r>
              <a:rPr lang="nl-NL" sz="1600" dirty="0" smtClean="0"/>
              <a:t>TEVEEL AANDACHT VOOR PEILINGEN              </a:t>
            </a:r>
            <a:r>
              <a:rPr lang="nl-NL" sz="1600" dirty="0" smtClean="0"/>
              <a:t>    </a:t>
            </a:r>
            <a:r>
              <a:rPr lang="nl-NL" sz="1600" dirty="0" smtClean="0"/>
              <a:t>26%</a:t>
            </a:r>
          </a:p>
          <a:p>
            <a:r>
              <a:rPr lang="nl-NL" sz="1600" dirty="0" smtClean="0"/>
              <a:t>MINDER GOED OPTREDEN IN TV-DEBATTEN    </a:t>
            </a:r>
            <a:r>
              <a:rPr lang="nl-NL" sz="1600" dirty="0" smtClean="0"/>
              <a:t>   10</a:t>
            </a:r>
            <a:r>
              <a:rPr lang="nl-NL" sz="1600" dirty="0" smtClean="0"/>
              <a:t>%</a:t>
            </a:r>
          </a:p>
          <a:p>
            <a:r>
              <a:rPr lang="nl-NL" sz="1600" dirty="0" smtClean="0"/>
              <a:t>TEVEEL AANDACHT VOOR SAMSOM BIJ TV      </a:t>
            </a:r>
            <a:r>
              <a:rPr lang="nl-NL" sz="1600" dirty="0" smtClean="0"/>
              <a:t>   10</a:t>
            </a:r>
            <a:r>
              <a:rPr lang="nl-NL" sz="1600" dirty="0" smtClean="0"/>
              <a:t>%</a:t>
            </a:r>
          </a:p>
          <a:p>
            <a:r>
              <a:rPr lang="nl-NL" sz="1600" dirty="0" smtClean="0"/>
              <a:t>HETZE DOOR HET BEDRIJFSLEVEN                    </a:t>
            </a:r>
            <a:r>
              <a:rPr lang="nl-NL" sz="1600" dirty="0" smtClean="0"/>
              <a:t>      2</a:t>
            </a:r>
            <a:r>
              <a:rPr lang="nl-NL" sz="1600" dirty="0" smtClean="0"/>
              <a:t>%</a:t>
            </a:r>
          </a:p>
          <a:p>
            <a:r>
              <a:rPr lang="nl-NL" sz="1600" dirty="0" smtClean="0"/>
              <a:t>UITSLUITING SP DOOR MEERDERE PARTIJEN  </a:t>
            </a:r>
            <a:r>
              <a:rPr lang="nl-NL" sz="1600" dirty="0" smtClean="0"/>
              <a:t>      </a:t>
            </a:r>
            <a:r>
              <a:rPr lang="nl-NL" sz="1600" dirty="0" smtClean="0"/>
              <a:t>2%</a:t>
            </a:r>
          </a:p>
          <a:p>
            <a:r>
              <a:rPr lang="nl-NL" sz="1600" dirty="0" smtClean="0"/>
              <a:t>ANDERS                                                                 </a:t>
            </a:r>
            <a:r>
              <a:rPr lang="nl-NL" sz="1600" dirty="0" smtClean="0"/>
              <a:t>        20</a:t>
            </a:r>
            <a:r>
              <a:rPr lang="nl-NL" sz="1600" dirty="0" smtClean="0"/>
              <a:t>%</a:t>
            </a:r>
          </a:p>
          <a:p>
            <a:endParaRPr lang="nl-NL" sz="1600" dirty="0"/>
          </a:p>
          <a:p>
            <a:pPr marL="0" indent="0">
              <a:buNone/>
            </a:pPr>
            <a:r>
              <a:rPr lang="nl-NL" sz="1500" dirty="0" smtClean="0"/>
              <a:t>*ALLEEN BEANTWOORD DOOR SP-STEMMERS</a:t>
            </a:r>
            <a:endParaRPr lang="nl-NL" sz="15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EEFCB-5995-4560-930E-5BF7FBC300A0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45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993547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200" dirty="0" smtClean="0"/>
              <a:t>Heeft de ChristenUnie zich voldoende geprofileerd als Christelijke partij?*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JA                            </a:t>
            </a:r>
            <a:r>
              <a:rPr lang="nl-NL" dirty="0" smtClean="0"/>
              <a:t>  94</a:t>
            </a:r>
            <a:r>
              <a:rPr lang="nl-NL" dirty="0" smtClean="0"/>
              <a:t>%</a:t>
            </a:r>
          </a:p>
          <a:p>
            <a:r>
              <a:rPr lang="nl-NL" dirty="0" smtClean="0"/>
              <a:t>NEE                          </a:t>
            </a:r>
            <a:r>
              <a:rPr lang="nl-NL" dirty="0" smtClean="0"/>
              <a:t>  5</a:t>
            </a:r>
            <a:r>
              <a:rPr lang="nl-NL" dirty="0" smtClean="0"/>
              <a:t>%</a:t>
            </a:r>
          </a:p>
          <a:p>
            <a:r>
              <a:rPr lang="nl-NL" dirty="0" smtClean="0"/>
              <a:t>GEEN OORDEEL     2%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sz="1500" dirty="0" smtClean="0"/>
              <a:t>*ALLEEN BEANTWOORD DOOR CHRISTENUNIE-STEMMERS</a:t>
            </a:r>
            <a:endParaRPr lang="nl-NL" sz="15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BC7-CB14-469D-A77A-408201DFA500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46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3848420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600" dirty="0" smtClean="0"/>
              <a:t>Dient de SGP vrouwen verkiesbaar te stellen voor de Tweede Kamerverkiezingen?*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 rot="900000">
            <a:off x="3298970" y="1085502"/>
            <a:ext cx="5957735" cy="5077623"/>
          </a:xfrm>
        </p:spPr>
        <p:txBody>
          <a:bodyPr>
            <a:normAutofit/>
          </a:bodyPr>
          <a:lstStyle/>
          <a:p>
            <a:r>
              <a:rPr lang="nl-NL" sz="2200" dirty="0" smtClean="0"/>
              <a:t>JA                                       	</a:t>
            </a:r>
            <a:r>
              <a:rPr lang="nl-NL" sz="2200" dirty="0" smtClean="0"/>
              <a:t>	  </a:t>
            </a:r>
            <a:r>
              <a:rPr lang="nl-NL" sz="2200" dirty="0" smtClean="0"/>
              <a:t>7%</a:t>
            </a:r>
          </a:p>
          <a:p>
            <a:r>
              <a:rPr lang="nl-NL" sz="2200" dirty="0" smtClean="0"/>
              <a:t>NEE                                     	</a:t>
            </a:r>
            <a:r>
              <a:rPr lang="nl-NL" sz="2200" dirty="0" smtClean="0"/>
              <a:t>	69</a:t>
            </a:r>
            <a:r>
              <a:rPr lang="nl-NL" sz="2200" dirty="0" smtClean="0"/>
              <a:t>%</a:t>
            </a:r>
          </a:p>
          <a:p>
            <a:r>
              <a:rPr lang="nl-NL" sz="2200" dirty="0" smtClean="0"/>
              <a:t>GEEN MENING/WEET NIET    	23%</a:t>
            </a:r>
          </a:p>
          <a:p>
            <a:endParaRPr lang="nl-NL" sz="2200" dirty="0"/>
          </a:p>
          <a:p>
            <a:endParaRPr lang="nl-NL" sz="2200" dirty="0" smtClean="0"/>
          </a:p>
          <a:p>
            <a:endParaRPr lang="nl-NL" sz="2200" dirty="0"/>
          </a:p>
          <a:p>
            <a:endParaRPr lang="nl-NL" sz="2200" dirty="0" smtClean="0"/>
          </a:p>
          <a:p>
            <a:pPr marL="0" indent="0">
              <a:buNone/>
            </a:pPr>
            <a:r>
              <a:rPr lang="nl-NL" sz="1500" dirty="0" smtClean="0"/>
              <a:t>*ALLEEN BEANTWOORD DOOR SGP-STEMMERS</a:t>
            </a:r>
            <a:endParaRPr lang="nl-NL" sz="15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A188-7BFF-420F-852E-318347EB7B06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47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102877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D66 won licht, maar toch viel de uitslag tegen. Waarom?*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 rot="900000">
            <a:off x="3167005" y="1031237"/>
            <a:ext cx="5816621" cy="5077623"/>
          </a:xfrm>
        </p:spPr>
        <p:txBody>
          <a:bodyPr>
            <a:normAutofit/>
          </a:bodyPr>
          <a:lstStyle/>
          <a:p>
            <a:r>
              <a:rPr lang="nl-NL" sz="2000" dirty="0" smtClean="0"/>
              <a:t>IN DE MEDIA TEVEEL AANDACHT </a:t>
            </a:r>
            <a:br>
              <a:rPr lang="nl-NL" sz="2000" dirty="0" smtClean="0"/>
            </a:br>
            <a:r>
              <a:rPr lang="nl-NL" sz="2000" dirty="0" smtClean="0"/>
              <a:t>VOOR STRIJD PVDA &amp; VVD             	</a:t>
            </a:r>
            <a:r>
              <a:rPr lang="nl-NL" sz="2000" dirty="0" smtClean="0"/>
              <a:t>72</a:t>
            </a:r>
            <a:r>
              <a:rPr lang="nl-NL" sz="2000" dirty="0" smtClean="0"/>
              <a:t>%</a:t>
            </a:r>
          </a:p>
          <a:p>
            <a:r>
              <a:rPr lang="nl-NL" sz="2000" dirty="0" smtClean="0"/>
              <a:t>D66 HAD ZICH MEER OP ANDERE </a:t>
            </a:r>
            <a:br>
              <a:rPr lang="nl-NL" sz="2000" dirty="0" smtClean="0"/>
            </a:br>
            <a:r>
              <a:rPr lang="nl-NL" sz="2000" dirty="0" smtClean="0"/>
              <a:t>THEMA’S DAN KUNDUZ-AKKOORD </a:t>
            </a:r>
            <a:br>
              <a:rPr lang="nl-NL" sz="2000" dirty="0" smtClean="0"/>
            </a:br>
            <a:r>
              <a:rPr lang="nl-NL" sz="2000" dirty="0" smtClean="0"/>
              <a:t>MOETEN RICHTEN 			</a:t>
            </a:r>
            <a:r>
              <a:rPr lang="nl-NL" sz="2000" dirty="0" smtClean="0"/>
              <a:t> 5</a:t>
            </a:r>
            <a:r>
              <a:rPr lang="nl-NL" sz="2000" dirty="0" smtClean="0"/>
              <a:t>%</a:t>
            </a:r>
          </a:p>
          <a:p>
            <a:r>
              <a:rPr lang="nl-NL" sz="2000" dirty="0" smtClean="0"/>
              <a:t>ONVOLDOENDE PROFIEL  </a:t>
            </a:r>
            <a:r>
              <a:rPr lang="nl-NL" sz="2000" dirty="0" smtClean="0"/>
              <a:t>              	5</a:t>
            </a:r>
            <a:r>
              <a:rPr lang="nl-NL" sz="2000" dirty="0" smtClean="0"/>
              <a:t>%</a:t>
            </a:r>
          </a:p>
          <a:p>
            <a:r>
              <a:rPr lang="nl-NL" sz="2000" dirty="0" smtClean="0"/>
              <a:t>ANDERS                                                </a:t>
            </a:r>
            <a:r>
              <a:rPr lang="nl-NL" sz="2000" dirty="0" smtClean="0"/>
              <a:t>15</a:t>
            </a:r>
            <a:r>
              <a:rPr lang="nl-NL" sz="2000" dirty="0" smtClean="0"/>
              <a:t>%</a:t>
            </a:r>
          </a:p>
          <a:p>
            <a:endParaRPr lang="nl-NL" sz="1800" dirty="0"/>
          </a:p>
          <a:p>
            <a:endParaRPr lang="nl-NL" sz="1800" dirty="0" smtClean="0"/>
          </a:p>
          <a:p>
            <a:endParaRPr lang="nl-NL" sz="1800" dirty="0" smtClean="0"/>
          </a:p>
          <a:p>
            <a:endParaRPr lang="nl-NL" sz="1800" dirty="0"/>
          </a:p>
          <a:p>
            <a:endParaRPr lang="nl-NL" sz="1800" dirty="0" smtClean="0"/>
          </a:p>
          <a:p>
            <a:pPr marL="0" indent="0">
              <a:buNone/>
            </a:pPr>
            <a:r>
              <a:rPr lang="nl-NL" sz="1800" dirty="0" smtClean="0"/>
              <a:t>*ALLEEN BEANTWOORD DOOR D66-STEMMERS</a:t>
            </a:r>
            <a:endParaRPr lang="nl-NL" sz="18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7BB4B-9B5E-4950-BD39-3BB685CA867A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48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106569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Moet de PVV een ledenpartij worden?*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JA                               </a:t>
            </a:r>
            <a:r>
              <a:rPr lang="nl-NL" dirty="0" smtClean="0"/>
              <a:t>   48</a:t>
            </a:r>
            <a:r>
              <a:rPr lang="nl-NL" dirty="0" smtClean="0"/>
              <a:t>%</a:t>
            </a:r>
          </a:p>
          <a:p>
            <a:r>
              <a:rPr lang="nl-NL" dirty="0" smtClean="0"/>
              <a:t>NEE                            </a:t>
            </a:r>
            <a:r>
              <a:rPr lang="nl-NL" dirty="0" smtClean="0"/>
              <a:t>  43</a:t>
            </a:r>
            <a:r>
              <a:rPr lang="nl-NL" dirty="0" smtClean="0"/>
              <a:t>%</a:t>
            </a:r>
          </a:p>
          <a:p>
            <a:r>
              <a:rPr lang="nl-NL" dirty="0" smtClean="0"/>
              <a:t>GEEN OORDEEL        9%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sz="1600" dirty="0" smtClean="0"/>
              <a:t>*ALLEEN BEANTWOORD DOOR PVV-STEMMERS, INCLUSIEF STEMMERS VAN LOKALE LIJSTEN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305F-4F47-489E-9B46-318F870327E6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49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916261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Is het een probleem als de coalitie geen meerderheid heeft in de Eerste Kamer?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Ja                   </a:t>
            </a:r>
            <a:r>
              <a:rPr lang="nl-NL" dirty="0" smtClean="0"/>
              <a:t>        </a:t>
            </a:r>
            <a:r>
              <a:rPr lang="nl-NL" dirty="0" smtClean="0"/>
              <a:t>20%</a:t>
            </a:r>
          </a:p>
          <a:p>
            <a:r>
              <a:rPr lang="nl-NL" dirty="0" smtClean="0"/>
              <a:t>Nee                  </a:t>
            </a:r>
            <a:r>
              <a:rPr lang="nl-NL" dirty="0" smtClean="0"/>
              <a:t>    77</a:t>
            </a:r>
            <a:r>
              <a:rPr lang="nl-NL" dirty="0" smtClean="0"/>
              <a:t>%</a:t>
            </a:r>
          </a:p>
          <a:p>
            <a:r>
              <a:rPr lang="nl-NL" dirty="0" smtClean="0"/>
              <a:t>Geen oordeel     3%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099194" y="6211163"/>
            <a:ext cx="2652013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608997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901028" y="2573852"/>
            <a:ext cx="5064953" cy="2248746"/>
          </a:xfrm>
        </p:spPr>
        <p:txBody>
          <a:bodyPr>
            <a:noAutofit/>
          </a:bodyPr>
          <a:lstStyle/>
          <a:p>
            <a:r>
              <a:rPr lang="nl-NL" sz="3200" dirty="0" smtClean="0"/>
              <a:t>Moet de PVV congressen houden waar ‘leden’ invloed kunnen hebben op de koers?* 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JA                                 43%</a:t>
            </a:r>
          </a:p>
          <a:p>
            <a:r>
              <a:rPr lang="nl-NL" dirty="0" smtClean="0"/>
              <a:t>NEE                              50%</a:t>
            </a:r>
          </a:p>
          <a:p>
            <a:r>
              <a:rPr lang="nl-NL" dirty="0" smtClean="0"/>
              <a:t>GEEN OORDEEL       </a:t>
            </a:r>
            <a:r>
              <a:rPr lang="nl-NL" dirty="0" smtClean="0"/>
              <a:t>  </a:t>
            </a:r>
            <a:r>
              <a:rPr lang="nl-NL" dirty="0" smtClean="0"/>
              <a:t>7%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sz="1600" dirty="0" smtClean="0"/>
              <a:t>*ALLEEN BEANTWOORD DOOR PVV-STEMMERS, INCLUSIEF STEMMERS VAN LOKALE LIJSTEN</a:t>
            </a:r>
            <a:endParaRPr lang="nl-NL" sz="16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CA4C9-997F-47AC-B577-1C32DBA6E354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50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665174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 smtClean="0"/>
              <a:t>Hebben Tweede Kamerleden van de PVV voldoende invloed op de koers van de fractie?*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JA                            </a:t>
            </a:r>
            <a:r>
              <a:rPr lang="nl-NL" dirty="0" smtClean="0"/>
              <a:t>    </a:t>
            </a:r>
            <a:r>
              <a:rPr lang="nl-NL" dirty="0" smtClean="0"/>
              <a:t>54%</a:t>
            </a:r>
          </a:p>
          <a:p>
            <a:r>
              <a:rPr lang="nl-NL" dirty="0" smtClean="0"/>
              <a:t>NEE                         </a:t>
            </a:r>
            <a:r>
              <a:rPr lang="nl-NL" dirty="0" smtClean="0"/>
              <a:t>   </a:t>
            </a:r>
            <a:r>
              <a:rPr lang="nl-NL" dirty="0" smtClean="0"/>
              <a:t>20%</a:t>
            </a:r>
          </a:p>
          <a:p>
            <a:r>
              <a:rPr lang="nl-NL" dirty="0" smtClean="0"/>
              <a:t>GEEN OORDEEL     26%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sz="1600" dirty="0" smtClean="0"/>
              <a:t>*ALLEEN BEANTWOORD DOOR PVV-STEMMERS, INCLUSIEF STEMMERS VAN LOKALE LIJSTEN</a:t>
            </a:r>
            <a:endParaRPr lang="nl-NL" sz="16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C718-090C-44A3-AC1D-382D0C74553A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51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41207091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moet de hoogste prioriteit hebben voor PVV-stemmers?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 rot="900000">
            <a:off x="3135741" y="985585"/>
            <a:ext cx="5538403" cy="5077623"/>
          </a:xfrm>
        </p:spPr>
        <p:txBody>
          <a:bodyPr>
            <a:normAutofit/>
          </a:bodyPr>
          <a:lstStyle/>
          <a:p>
            <a:r>
              <a:rPr lang="nl-NL" sz="1800" dirty="0" smtClean="0"/>
              <a:t>IMMIGRATIE VAN NIET-WESTERSE           ALLOCHTONEN 			   37%</a:t>
            </a:r>
          </a:p>
          <a:p>
            <a:r>
              <a:rPr lang="nl-NL" sz="1800" dirty="0" smtClean="0"/>
              <a:t>VERMINDERING VAN DE INVLOED </a:t>
            </a:r>
            <a:r>
              <a:rPr lang="nl-NL" sz="1800" dirty="0" smtClean="0"/>
              <a:t>                VAN DE EUROPESE </a:t>
            </a:r>
            <a:r>
              <a:rPr lang="nl-NL" sz="1800" dirty="0" smtClean="0"/>
              <a:t>UNIE </a:t>
            </a:r>
            <a:r>
              <a:rPr lang="nl-NL" sz="1800" dirty="0"/>
              <a:t> </a:t>
            </a:r>
            <a:r>
              <a:rPr lang="nl-NL" sz="1800" dirty="0" smtClean="0"/>
              <a:t>		   54%</a:t>
            </a:r>
            <a:endParaRPr lang="nl-NL" sz="1800" dirty="0"/>
          </a:p>
          <a:p>
            <a:r>
              <a:rPr lang="nl-NL" sz="1800" dirty="0" smtClean="0"/>
              <a:t>ANDERS                                                           </a:t>
            </a:r>
            <a:r>
              <a:rPr lang="nl-NL" sz="1800" dirty="0" smtClean="0"/>
              <a:t>   7</a:t>
            </a:r>
            <a:r>
              <a:rPr lang="nl-NL" sz="1800" dirty="0" smtClean="0"/>
              <a:t>%</a:t>
            </a:r>
          </a:p>
          <a:p>
            <a:r>
              <a:rPr lang="nl-NL" sz="1800" dirty="0" smtClean="0"/>
              <a:t>GEEN OORDEEL                                             </a:t>
            </a:r>
            <a:r>
              <a:rPr lang="nl-NL" sz="1800" dirty="0" smtClean="0"/>
              <a:t>  </a:t>
            </a:r>
            <a:r>
              <a:rPr lang="nl-NL" sz="1800" dirty="0" smtClean="0"/>
              <a:t>2%</a:t>
            </a:r>
          </a:p>
          <a:p>
            <a:endParaRPr lang="nl-NL" sz="1700" dirty="0"/>
          </a:p>
          <a:p>
            <a:pPr marL="0" indent="0">
              <a:buNone/>
            </a:pPr>
            <a:r>
              <a:rPr lang="nl-NL" sz="1500" dirty="0" smtClean="0"/>
              <a:t/>
            </a:r>
            <a:br>
              <a:rPr lang="nl-NL" sz="1500" dirty="0" smtClean="0"/>
            </a:br>
            <a:r>
              <a:rPr lang="nl-NL" sz="1500" dirty="0" smtClean="0"/>
              <a:t/>
            </a:r>
            <a:br>
              <a:rPr lang="nl-NL" sz="1500" dirty="0" smtClean="0"/>
            </a:br>
            <a:r>
              <a:rPr lang="nl-NL" sz="1500" dirty="0" smtClean="0"/>
              <a:t/>
            </a:r>
            <a:br>
              <a:rPr lang="nl-NL" sz="1500" dirty="0" smtClean="0"/>
            </a:br>
            <a:r>
              <a:rPr lang="nl-NL" sz="1500" dirty="0" smtClean="0"/>
              <a:t/>
            </a:r>
            <a:br>
              <a:rPr lang="nl-NL" sz="1500" dirty="0" smtClean="0"/>
            </a:br>
            <a:r>
              <a:rPr lang="nl-NL" sz="1500" dirty="0" smtClean="0"/>
              <a:t>*</a:t>
            </a:r>
            <a:r>
              <a:rPr lang="nl-NL" sz="1500" dirty="0" smtClean="0"/>
              <a:t>ALLEEN BEANTWOORD DOOR PVV-STEMMERS, INCLUSIEF STEMMERS VAN </a:t>
            </a:r>
            <a:r>
              <a:rPr lang="nl-NL" sz="1500" dirty="0" smtClean="0"/>
              <a:t>LOKALE </a:t>
            </a:r>
            <a:r>
              <a:rPr lang="nl-NL" sz="1500" dirty="0" smtClean="0"/>
              <a:t>LIJSTEN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236A-1381-4C4C-8922-7A3546CC7261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52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1"/>
          </p:nvPr>
        </p:nvSpPr>
        <p:spPr>
          <a:xfrm rot="900000">
            <a:off x="3101247" y="6195573"/>
            <a:ext cx="2531542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605701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Is de PVV klaar voor een periode na Geert Wilders?*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JA                           	31%</a:t>
            </a:r>
          </a:p>
          <a:p>
            <a:r>
              <a:rPr lang="nl-NL" dirty="0" smtClean="0"/>
              <a:t>NEE                         	54%</a:t>
            </a:r>
          </a:p>
          <a:p>
            <a:r>
              <a:rPr lang="nl-NL" dirty="0" smtClean="0"/>
              <a:t>GEEN OORDEEL	15%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sz="1600" dirty="0" smtClean="0"/>
              <a:t>*ALLEEN BEANTWOORD DOOR PVV-STEMMERS, INCLUSIEF STEMMERS VAN LOKALE LIJSTEN</a:t>
            </a:r>
            <a:endParaRPr lang="nl-NL" sz="16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87B6-73A3-4050-AE9C-2D333817E2DA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099194" y="6211163"/>
            <a:ext cx="2652013" cy="365125"/>
          </a:xfrm>
        </p:spPr>
        <p:txBody>
          <a:bodyPr/>
          <a:lstStyle/>
          <a:p>
            <a:r>
              <a:rPr lang="nl-NL" dirty="0" smtClean="0"/>
              <a:t>Tweede Kamerverkiezingen 2012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53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800379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Welke partij heeft de voorkeur?*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sz="1600" dirty="0" smtClean="0"/>
              <a:t>*ALLEEN BEANTWOORD DOOR STEMMERS VAN LOKALE PARTIJEN?</a:t>
            </a:r>
            <a:endParaRPr lang="nl-NL" sz="16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87B6-73A3-4050-AE9C-2D333817E2DA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099194" y="6211163"/>
            <a:ext cx="2652013" cy="365125"/>
          </a:xfrm>
        </p:spPr>
        <p:txBody>
          <a:bodyPr/>
          <a:lstStyle/>
          <a:p>
            <a:r>
              <a:rPr lang="nl-NL" dirty="0" smtClean="0"/>
              <a:t>Tweede Kamerverkiezingen 2012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54</a:t>
            </a:fld>
            <a:endParaRPr lang="nl-NL"/>
          </a:p>
        </p:txBody>
      </p:sp>
      <p:graphicFrame>
        <p:nvGraphicFramePr>
          <p:cNvPr id="7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97134279"/>
              </p:ext>
            </p:extLst>
          </p:nvPr>
        </p:nvGraphicFramePr>
        <p:xfrm>
          <a:off x="3347864" y="1124744"/>
          <a:ext cx="5688632" cy="4599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5038"/>
                <a:gridCol w="1209278"/>
                <a:gridCol w="1547166"/>
                <a:gridCol w="129715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51753" marR="51753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Stemvoorkeur</a:t>
                      </a:r>
                      <a:endParaRPr lang="nl-NL" dirty="0"/>
                    </a:p>
                  </a:txBody>
                  <a:tcPr marL="51753" marR="51753"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 marL="51753" marR="51753"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sz="1750" dirty="0" smtClean="0"/>
                        <a:t>Bij</a:t>
                      </a:r>
                      <a:r>
                        <a:rPr lang="nl-NL" sz="1750" baseline="0" dirty="0" smtClean="0"/>
                        <a:t> lokale partijen</a:t>
                      </a:r>
                      <a:endParaRPr lang="nl-NL" sz="1750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sz="1750" dirty="0" smtClean="0"/>
                        <a:t>Bij alle</a:t>
                      </a:r>
                      <a:r>
                        <a:rPr lang="nl-NL" sz="1750" baseline="0" dirty="0" smtClean="0"/>
                        <a:t> respondenten</a:t>
                      </a:r>
                      <a:endParaRPr lang="nl-NL" sz="1750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sz="1750" dirty="0" smtClean="0"/>
                        <a:t>Bij alle kiezers in Nederland</a:t>
                      </a:r>
                      <a:endParaRPr lang="nl-NL" sz="1750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ChristenUnie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D66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GroenLinks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PvdA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25%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PVV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SGP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10%</a:t>
                      </a:r>
                      <a:endParaRPr lang="nl-NL" dirty="0"/>
                    </a:p>
                  </a:txBody>
                  <a:tcPr marL="51753" marR="517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VVD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26%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24%</a:t>
                      </a:r>
                      <a:endParaRPr lang="nl-NL" dirty="0"/>
                    </a:p>
                  </a:txBody>
                  <a:tcPr marL="51753" marR="51753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27%</a:t>
                      </a:r>
                      <a:endParaRPr lang="nl-NL" dirty="0"/>
                    </a:p>
                  </a:txBody>
                  <a:tcPr marL="51753" marR="51753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74194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-4500000">
            <a:off x="-1300965" y="3325171"/>
            <a:ext cx="6183029" cy="1695631"/>
          </a:xfrm>
        </p:spPr>
        <p:txBody>
          <a:bodyPr>
            <a:normAutofit/>
          </a:bodyPr>
          <a:lstStyle/>
          <a:p>
            <a:r>
              <a:rPr lang="nl-NL" sz="4000" dirty="0" smtClean="0"/>
              <a:t>OverheidinNederland.nl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 rot="900000">
            <a:off x="3475439" y="986976"/>
            <a:ext cx="4869387" cy="5077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Voor meer informatie ga naar: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sz="2600" dirty="0" smtClean="0"/>
              <a:t>www.OverheidinNederland.nl</a:t>
            </a:r>
            <a:endParaRPr lang="nl-NL" sz="26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87B6-73A3-4050-AE9C-2D333817E2DA}" type="datetime1">
              <a:rPr lang="nl-NL" smtClean="0"/>
              <a:pPr/>
              <a:t>16-10-2012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099194" y="6211163"/>
            <a:ext cx="2652013" cy="365125"/>
          </a:xfrm>
        </p:spPr>
        <p:txBody>
          <a:bodyPr/>
          <a:lstStyle/>
          <a:p>
            <a:r>
              <a:rPr lang="nl-NL" dirty="0" smtClean="0"/>
              <a:t>Tweede Kamerverkiezingen 2012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C157-E19E-4B4A-8589-6CD1D58769CF}" type="slidenum">
              <a:rPr lang="nl-NL" smtClean="0"/>
              <a:pPr/>
              <a:t>55</a:t>
            </a:fld>
            <a:endParaRPr lang="nl-NL"/>
          </a:p>
        </p:txBody>
      </p:sp>
      <p:pic>
        <p:nvPicPr>
          <p:cNvPr id="7" name="Picture 6" descr="Overheidin-nederlan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949591">
            <a:off x="3998168" y="4856051"/>
            <a:ext cx="3209925" cy="990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679230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‘Zal het kabinet binnen twee jaar weer vallen?’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(Zeer) mee eens     </a:t>
            </a:r>
            <a:r>
              <a:rPr lang="nl-NL" dirty="0" smtClean="0"/>
              <a:t>  </a:t>
            </a:r>
            <a:r>
              <a:rPr lang="nl-NL" dirty="0" smtClean="0"/>
              <a:t>13%</a:t>
            </a:r>
          </a:p>
          <a:p>
            <a:r>
              <a:rPr lang="nl-NL" dirty="0" smtClean="0"/>
              <a:t> Neutraal                     19</a:t>
            </a:r>
            <a:r>
              <a:rPr lang="nl-NL" dirty="0" smtClean="0"/>
              <a:t>%</a:t>
            </a:r>
          </a:p>
          <a:p>
            <a:r>
              <a:rPr lang="nl-NL" dirty="0" smtClean="0"/>
              <a:t>(Zeer) mee oneens  </a:t>
            </a:r>
            <a:r>
              <a:rPr lang="nl-NL" dirty="0" smtClean="0"/>
              <a:t> 61</a:t>
            </a:r>
            <a:r>
              <a:rPr lang="nl-NL" dirty="0" smtClean="0"/>
              <a:t>% </a:t>
            </a:r>
          </a:p>
          <a:p>
            <a:r>
              <a:rPr lang="nl-NL" dirty="0" smtClean="0"/>
              <a:t>Weet niet/anders       7%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100379" y="6202162"/>
            <a:ext cx="2582459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658957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vindt u van het invoeren van een kiesdrempel van 5%?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Voorstander            </a:t>
            </a:r>
            <a:r>
              <a:rPr lang="nl-NL" dirty="0" smtClean="0"/>
              <a:t>  </a:t>
            </a:r>
            <a:r>
              <a:rPr lang="nl-NL" dirty="0" smtClean="0"/>
              <a:t>56%</a:t>
            </a:r>
          </a:p>
          <a:p>
            <a:r>
              <a:rPr lang="nl-NL" dirty="0" smtClean="0"/>
              <a:t>Tegenstander           41%</a:t>
            </a:r>
          </a:p>
          <a:p>
            <a:r>
              <a:rPr lang="nl-NL" dirty="0" smtClean="0"/>
              <a:t>Geen mening             3%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100379" y="6202162"/>
            <a:ext cx="2582459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816594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vindt u van het districtenstelsel ‘the winner takes </a:t>
            </a:r>
            <a:r>
              <a:rPr lang="nl-NL" dirty="0" err="1" smtClean="0"/>
              <a:t>all</a:t>
            </a:r>
            <a:r>
              <a:rPr lang="nl-NL" dirty="0" smtClean="0"/>
              <a:t>’?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Voorstander      9%</a:t>
            </a:r>
          </a:p>
          <a:p>
            <a:r>
              <a:rPr lang="nl-NL" dirty="0" smtClean="0"/>
              <a:t>Tegenstander  86%</a:t>
            </a:r>
          </a:p>
          <a:p>
            <a:r>
              <a:rPr lang="nl-NL" dirty="0" smtClean="0"/>
              <a:t>Geen oordeel    5%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100062" y="6204574"/>
            <a:ext cx="2601096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919656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vindt u van een direct gekozen minister-president?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Voorstander     26%</a:t>
            </a:r>
          </a:p>
          <a:p>
            <a:r>
              <a:rPr lang="nl-NL" dirty="0" smtClean="0"/>
              <a:t>Tegenstander  71%</a:t>
            </a:r>
          </a:p>
          <a:p>
            <a:r>
              <a:rPr lang="nl-NL" dirty="0" smtClean="0"/>
              <a:t>Geen oordeel    3%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9BA9-A04C-46C2-9B10-1A08A1AD5C01}" type="datetime1">
              <a:rPr lang="nl-NL" smtClean="0"/>
              <a:pPr/>
              <a:t>16-10-2012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 rot="900000">
            <a:off x="3100478" y="6201412"/>
            <a:ext cx="2576661" cy="365125"/>
          </a:xfrm>
        </p:spPr>
        <p:txBody>
          <a:bodyPr/>
          <a:lstStyle/>
          <a:p>
            <a:r>
              <a:rPr lang="nl-NL" dirty="0" smtClean="0"/>
              <a:t>Tweede Kamerverkiezingen 2012            NRC en OverheidinNederland.nl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3A14-65F8-4F75-9F91-49CF92769CD6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592143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Schuin</Template>
  <TotalTime>359</TotalTime>
  <Words>2939</Words>
  <Application>Microsoft Office PowerPoint</Application>
  <PresentationFormat>On-screen Show (4:3)</PresentationFormat>
  <Paragraphs>1296</Paragraphs>
  <Slides>55</Slides>
  <Notes>55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Kilter</vt:lpstr>
      <vt:lpstr>Tweede Kamerverkiezingen 2012</vt:lpstr>
      <vt:lpstr>Toelichting</vt:lpstr>
      <vt:lpstr>Waar heeft u op gestemd?*</vt:lpstr>
      <vt:lpstr>Welke partijen moeten in de coalitie?</vt:lpstr>
      <vt:lpstr>Is het een probleem als de coalitie geen meerderheid heeft in de Eerste Kamer?</vt:lpstr>
      <vt:lpstr>‘Zal het kabinet binnen twee jaar weer vallen?’</vt:lpstr>
      <vt:lpstr>Wat vindt u van het invoeren van een kiesdrempel van 5%?</vt:lpstr>
      <vt:lpstr>Wat vindt u van het districtenstelsel ‘the winner takes all’?</vt:lpstr>
      <vt:lpstr>Wat vindt u van een direct gekozen minister-president?</vt:lpstr>
      <vt:lpstr>Wat vindt u van een vaste zittingstermijn van vier jaar voor de Tweede Kamer?</vt:lpstr>
      <vt:lpstr>Wat vindt u als het aantal voorkeurstemmen fractiedeelname bepaalt?</vt:lpstr>
      <vt:lpstr>Wat vindt u als het aantal zetels in de Tweede Kamer daalt van 150 naar 100?</vt:lpstr>
      <vt:lpstr>Wat vindt u van het afschaffen van de Eerste Kamer?</vt:lpstr>
      <vt:lpstr>Wat is het oordeel over uw verkiezings-programma?</vt:lpstr>
      <vt:lpstr>Wat is de beeldvorming over het verkiezingscampagne van uw partij?</vt:lpstr>
      <vt:lpstr>Wat is uw oordeel over de overtuigingskracht van uw lijsttrekker bij de verkiezingscampagne?</vt:lpstr>
      <vt:lpstr>Wat is uw oordeel over de korte termijnvisie bij de verkiezingscampagne?</vt:lpstr>
      <vt:lpstr>Wat is uw oordeel over de lange termijnvisie bij de verkiezingscampagne?</vt:lpstr>
      <vt:lpstr>Wat is uw oordeel over de strategie bij de verkiezingscampagne?</vt:lpstr>
      <vt:lpstr>Wat is u algemeen oordeel over de verkiezingscampagne?</vt:lpstr>
      <vt:lpstr>Wat is het beste voor uw partij?</vt:lpstr>
      <vt:lpstr>Wat is de aantrekkingskracht van uw huidig verkiezingsprogramma?</vt:lpstr>
      <vt:lpstr>Wat is de aantrekkingskracht van de huidige (maatschappij)visie van uw partij?</vt:lpstr>
      <vt:lpstr>Wat is de aantrekkingskracht van uw huidige lijsttrekker?</vt:lpstr>
      <vt:lpstr>Wat is de professionaliteit van uw eigen politici?</vt:lpstr>
      <vt:lpstr>Hoe loopt de rekrutering van nieuw talent in uw partij?</vt:lpstr>
      <vt:lpstr>Wat vindt u van de ruimte voor debat binnen uw partij?</vt:lpstr>
      <vt:lpstr>Welke koers moet uw partij op sociaal-economisch terrein varen?</vt:lpstr>
      <vt:lpstr>Welke koers moet uw partij varen op het punt van criminaliteit, asielzoekers en inburgering?</vt:lpstr>
      <vt:lpstr>Welke koers moet uw partij varen op het punt van Europa?</vt:lpstr>
      <vt:lpstr>Welk dossier moet het kabinet het eerste oppakken?</vt:lpstr>
      <vt:lpstr>Heeft Mark Rutte geprofiteerd van de premierbonus?*</vt:lpstr>
      <vt:lpstr>Heeft u vertrouwen erin dat bij de formatie door de VVD voldoende beleidswensen van de VVD worden gehonoreerd?*</vt:lpstr>
      <vt:lpstr>Is het beter voor de VVD om met een derde partij naast de PvdA te regeren?*</vt:lpstr>
      <vt:lpstr>Als de PvdA in de regering komt, moet de SP er dan ook in?*</vt:lpstr>
      <vt:lpstr>Is de PvdA onder Samsom politiek veranderd?*</vt:lpstr>
      <vt:lpstr>Moet het CDA zich meer op het landelijk dan op het stedelijk gebied gaan richten?*</vt:lpstr>
      <vt:lpstr>‘Het CDA moet het zuiden weer terugwinnen?’*</vt:lpstr>
      <vt:lpstr>‘Het CDA moet zich inzetten om de christelijke krachten in de Tweede Kamer te bundelen?’*</vt:lpstr>
      <vt:lpstr>‘Het CDA moet op zoek naar een nieuwe naam voor meer binding van niet-Christelijken?’*</vt:lpstr>
      <vt:lpstr>‘Het CDA moet meer inzetten op het Nieuwe Moraal’</vt:lpstr>
      <vt:lpstr>‘Het CDA moet net zoals de CSU in Bayern kiezen voor een regionale aanpak in federatief verband?’*</vt:lpstr>
      <vt:lpstr>Moet Jolande Sap als leider van GroenLinks worden vervangen?*</vt:lpstr>
      <vt:lpstr>Waar moet GroenLinks zich meer op profileren?*</vt:lpstr>
      <vt:lpstr>Waarom zijn de prognoses (begin augustus) voor de verkiezingsuitslag voor de SP niet uitgekomen?*</vt:lpstr>
      <vt:lpstr>Heeft de ChristenUnie zich voldoende geprofileerd als Christelijke partij?*</vt:lpstr>
      <vt:lpstr>Dient de SGP vrouwen verkiesbaar te stellen voor de Tweede Kamerverkiezingen?*</vt:lpstr>
      <vt:lpstr>D66 won licht, maar toch viel de uitslag tegen. Waarom?*</vt:lpstr>
      <vt:lpstr>Moet de PVV een ledenpartij worden?*</vt:lpstr>
      <vt:lpstr>Moet de PVV congressen houden waar ‘leden’ invloed kunnen hebben op de koers?* </vt:lpstr>
      <vt:lpstr>Hebben Tweede Kamerleden van de PVV voldoende invloed op de koers van de fractie?*</vt:lpstr>
      <vt:lpstr>Wat moet de hoogste prioriteit hebben voor PVV-stemmers?</vt:lpstr>
      <vt:lpstr>Is de PVV klaar voor een periode na Geert Wilders?*</vt:lpstr>
      <vt:lpstr>Welke partij heeft de voorkeur?*</vt:lpstr>
      <vt:lpstr>OverheidinNederland.nl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Ger Driessen</dc:creator>
  <cp:lastModifiedBy>Martijn</cp:lastModifiedBy>
  <cp:revision>34</cp:revision>
  <cp:lastPrinted>2012-09-30T16:35:19Z</cp:lastPrinted>
  <dcterms:created xsi:type="dcterms:W3CDTF">2012-09-30T12:22:43Z</dcterms:created>
  <dcterms:modified xsi:type="dcterms:W3CDTF">2012-10-16T11:10:55Z</dcterms:modified>
</cp:coreProperties>
</file>